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x="18288000" cy="10287000"/>
  <p:notesSz cx="6858000" cy="9144000"/>
  <p:embeddedFontLst>
    <p:embeddedFont>
      <p:font typeface="DM Serif Display" charset="1" panose="00000000000000000000"/>
      <p:regular r:id="rId48"/>
    </p:embeddedFont>
    <p:embeddedFont>
      <p:font typeface="TT Norms Bold" charset="1" panose="02000803030000020004"/>
      <p:regular r:id="rId49"/>
    </p:embeddedFont>
    <p:embeddedFont>
      <p:font typeface="TT Norms" charset="1" panose="02000503030000020003"/>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grpSp>
        <p:nvGrpSpPr>
          <p:cNvPr name="Group 3" id="3"/>
          <p:cNvGrpSpPr/>
          <p:nvPr/>
        </p:nvGrpSpPr>
        <p:grpSpPr>
          <a:xfrm rot="0">
            <a:off x="9334500" y="-443877"/>
            <a:ext cx="13168026" cy="11316273"/>
            <a:chOff x="0" y="0"/>
            <a:chExt cx="812800" cy="698500"/>
          </a:xfrm>
        </p:grpSpPr>
        <p:sp>
          <p:nvSpPr>
            <p:cNvPr name="Freeform 4" id="4"/>
            <p:cNvSpPr/>
            <p:nvPr/>
          </p:nvSpPr>
          <p:spPr>
            <a:xfrm flipH="false" flipV="false" rot="0">
              <a:off x="3387" y="0"/>
              <a:ext cx="806026" cy="698500"/>
            </a:xfrm>
            <a:custGeom>
              <a:avLst/>
              <a:gdLst/>
              <a:ahLst/>
              <a:cxnLst/>
              <a:rect r="r" b="b" t="t" l="l"/>
              <a:pathLst>
                <a:path h="698500" w="806026">
                  <a:moveTo>
                    <a:pt x="800543" y="364495"/>
                  </a:moveTo>
                  <a:lnTo>
                    <a:pt x="615083" y="683255"/>
                  </a:lnTo>
                  <a:cubicBezTo>
                    <a:pt x="609591" y="692693"/>
                    <a:pt x="599495" y="698500"/>
                    <a:pt x="588575" y="698500"/>
                  </a:cubicBezTo>
                  <a:lnTo>
                    <a:pt x="217451" y="698500"/>
                  </a:lnTo>
                  <a:cubicBezTo>
                    <a:pt x="206531" y="698500"/>
                    <a:pt x="196435" y="692693"/>
                    <a:pt x="190943" y="683255"/>
                  </a:cubicBezTo>
                  <a:lnTo>
                    <a:pt x="5483" y="364495"/>
                  </a:lnTo>
                  <a:cubicBezTo>
                    <a:pt x="0" y="355071"/>
                    <a:pt x="0" y="343429"/>
                    <a:pt x="5483" y="334005"/>
                  </a:cubicBezTo>
                  <a:lnTo>
                    <a:pt x="190943" y="15245"/>
                  </a:lnTo>
                  <a:cubicBezTo>
                    <a:pt x="196435" y="5807"/>
                    <a:pt x="206531" y="0"/>
                    <a:pt x="217451" y="0"/>
                  </a:cubicBezTo>
                  <a:lnTo>
                    <a:pt x="588575" y="0"/>
                  </a:lnTo>
                  <a:cubicBezTo>
                    <a:pt x="599495" y="0"/>
                    <a:pt x="609591" y="5807"/>
                    <a:pt x="615083" y="15245"/>
                  </a:cubicBezTo>
                  <a:lnTo>
                    <a:pt x="800543" y="334005"/>
                  </a:lnTo>
                  <a:cubicBezTo>
                    <a:pt x="806026" y="343429"/>
                    <a:pt x="806026" y="355071"/>
                    <a:pt x="800543" y="364495"/>
                  </a:cubicBezTo>
                  <a:close/>
                </a:path>
              </a:pathLst>
            </a:custGeom>
            <a:solidFill>
              <a:srgbClr val="0DA45C"/>
            </a:solidFill>
          </p:spPr>
        </p:sp>
        <p:sp>
          <p:nvSpPr>
            <p:cNvPr name="TextBox 5" id="5"/>
            <p:cNvSpPr txBox="true"/>
            <p:nvPr/>
          </p:nvSpPr>
          <p:spPr>
            <a:xfrm>
              <a:off x="114300" y="-66675"/>
              <a:ext cx="584200" cy="765175"/>
            </a:xfrm>
            <a:prstGeom prst="rect">
              <a:avLst/>
            </a:prstGeom>
          </p:spPr>
          <p:txBody>
            <a:bodyPr anchor="ctr" rtlCol="false" tIns="50800" lIns="50800" bIns="50800" rIns="50800"/>
            <a:lstStyle/>
            <a:p>
              <a:pPr algn="ctr">
                <a:lnSpc>
                  <a:spcPts val="3750"/>
                </a:lnSpc>
              </a:pPr>
            </a:p>
            <a:p>
              <a:pPr algn="ctr">
                <a:lnSpc>
                  <a:spcPts val="3750"/>
                </a:lnSpc>
              </a:pPr>
            </a:p>
          </p:txBody>
        </p:sp>
      </p:grpSp>
      <p:grpSp>
        <p:nvGrpSpPr>
          <p:cNvPr name="Group 6" id="6"/>
          <p:cNvGrpSpPr/>
          <p:nvPr/>
        </p:nvGrpSpPr>
        <p:grpSpPr>
          <a:xfrm rot="0">
            <a:off x="9886950" y="-2642796"/>
            <a:ext cx="13708112" cy="11783448"/>
            <a:chOff x="0" y="0"/>
            <a:chExt cx="812800" cy="698680"/>
          </a:xfrm>
        </p:grpSpPr>
        <p:sp>
          <p:nvSpPr>
            <p:cNvPr name="Freeform 7" id="7"/>
            <p:cNvSpPr/>
            <p:nvPr/>
          </p:nvSpPr>
          <p:spPr>
            <a:xfrm flipH="false" flipV="false" rot="0">
              <a:off x="3253" y="0"/>
              <a:ext cx="806295" cy="698680"/>
            </a:xfrm>
            <a:custGeom>
              <a:avLst/>
              <a:gdLst/>
              <a:ahLst/>
              <a:cxnLst/>
              <a:rect r="r" b="b" t="t" l="l"/>
              <a:pathLst>
                <a:path h="698680" w="806295">
                  <a:moveTo>
                    <a:pt x="801028" y="363986"/>
                  </a:moveTo>
                  <a:lnTo>
                    <a:pt x="614866" y="684035"/>
                  </a:lnTo>
                  <a:cubicBezTo>
                    <a:pt x="609592" y="693102"/>
                    <a:pt x="599894" y="698680"/>
                    <a:pt x="589404" y="698680"/>
                  </a:cubicBezTo>
                  <a:lnTo>
                    <a:pt x="216890" y="698680"/>
                  </a:lnTo>
                  <a:cubicBezTo>
                    <a:pt x="206400" y="698680"/>
                    <a:pt x="196702" y="693102"/>
                    <a:pt x="191428" y="684035"/>
                  </a:cubicBezTo>
                  <a:lnTo>
                    <a:pt x="5266" y="363986"/>
                  </a:lnTo>
                  <a:cubicBezTo>
                    <a:pt x="0" y="354932"/>
                    <a:pt x="0" y="343748"/>
                    <a:pt x="5266" y="334694"/>
                  </a:cubicBezTo>
                  <a:lnTo>
                    <a:pt x="191428" y="14646"/>
                  </a:lnTo>
                  <a:cubicBezTo>
                    <a:pt x="196702" y="5578"/>
                    <a:pt x="206400" y="0"/>
                    <a:pt x="216890" y="0"/>
                  </a:cubicBezTo>
                  <a:lnTo>
                    <a:pt x="589404" y="0"/>
                  </a:lnTo>
                  <a:cubicBezTo>
                    <a:pt x="599894" y="0"/>
                    <a:pt x="609592" y="5578"/>
                    <a:pt x="614866" y="14646"/>
                  </a:cubicBezTo>
                  <a:lnTo>
                    <a:pt x="801028" y="334694"/>
                  </a:lnTo>
                  <a:cubicBezTo>
                    <a:pt x="806294" y="343748"/>
                    <a:pt x="806294" y="354932"/>
                    <a:pt x="801028" y="363986"/>
                  </a:cubicBezTo>
                  <a:close/>
                </a:path>
              </a:pathLst>
            </a:custGeom>
            <a:solidFill>
              <a:srgbClr val="0DA45C"/>
            </a:solidFill>
          </p:spPr>
        </p:sp>
        <p:sp>
          <p:nvSpPr>
            <p:cNvPr name="TextBox 8" id="8"/>
            <p:cNvSpPr txBox="true"/>
            <p:nvPr/>
          </p:nvSpPr>
          <p:spPr>
            <a:xfrm>
              <a:off x="114300" y="-66675"/>
              <a:ext cx="584200" cy="765355"/>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3349299" y="-2840784"/>
            <a:ext cx="5114374" cy="4395165"/>
            <a:chOff x="0" y="0"/>
            <a:chExt cx="812800" cy="698500"/>
          </a:xfrm>
        </p:grpSpPr>
        <p:sp>
          <p:nvSpPr>
            <p:cNvPr name="Freeform 10" id="10"/>
            <p:cNvSpPr/>
            <p:nvPr/>
          </p:nvSpPr>
          <p:spPr>
            <a:xfrm flipH="false" flipV="false" rot="0">
              <a:off x="4360" y="0"/>
              <a:ext cx="804080" cy="698500"/>
            </a:xfrm>
            <a:custGeom>
              <a:avLst/>
              <a:gdLst/>
              <a:ahLst/>
              <a:cxnLst/>
              <a:rect r="r" b="b" t="t" l="l"/>
              <a:pathLst>
                <a:path h="698500" w="804080">
                  <a:moveTo>
                    <a:pt x="797021" y="368876"/>
                  </a:moveTo>
                  <a:lnTo>
                    <a:pt x="616659" y="678874"/>
                  </a:lnTo>
                  <a:cubicBezTo>
                    <a:pt x="609589" y="691025"/>
                    <a:pt x="596592" y="698500"/>
                    <a:pt x="582534" y="698500"/>
                  </a:cubicBezTo>
                  <a:lnTo>
                    <a:pt x="221546" y="698500"/>
                  </a:lnTo>
                  <a:cubicBezTo>
                    <a:pt x="207488" y="698500"/>
                    <a:pt x="194491" y="691025"/>
                    <a:pt x="187421" y="678874"/>
                  </a:cubicBezTo>
                  <a:lnTo>
                    <a:pt x="7059" y="368876"/>
                  </a:lnTo>
                  <a:cubicBezTo>
                    <a:pt x="0" y="356744"/>
                    <a:pt x="0" y="341756"/>
                    <a:pt x="7059" y="329624"/>
                  </a:cubicBezTo>
                  <a:lnTo>
                    <a:pt x="187421" y="19626"/>
                  </a:lnTo>
                  <a:cubicBezTo>
                    <a:pt x="194491" y="7475"/>
                    <a:pt x="207488" y="0"/>
                    <a:pt x="221546" y="0"/>
                  </a:cubicBezTo>
                  <a:lnTo>
                    <a:pt x="582534" y="0"/>
                  </a:lnTo>
                  <a:cubicBezTo>
                    <a:pt x="596592" y="0"/>
                    <a:pt x="609589" y="7475"/>
                    <a:pt x="616659" y="19626"/>
                  </a:cubicBezTo>
                  <a:lnTo>
                    <a:pt x="797021" y="329624"/>
                  </a:lnTo>
                  <a:cubicBezTo>
                    <a:pt x="804080" y="341756"/>
                    <a:pt x="804080" y="356744"/>
                    <a:pt x="797021" y="368876"/>
                  </a:cubicBezTo>
                  <a:close/>
                </a:path>
              </a:pathLst>
            </a:custGeom>
            <a:solidFill>
              <a:srgbClr val="A02321"/>
            </a:solidFill>
          </p:spPr>
        </p:sp>
        <p:sp>
          <p:nvSpPr>
            <p:cNvPr name="TextBox 11" id="11"/>
            <p:cNvSpPr txBox="true"/>
            <p:nvPr/>
          </p:nvSpPr>
          <p:spPr>
            <a:xfrm>
              <a:off x="114300" y="-66675"/>
              <a:ext cx="584200" cy="765175"/>
            </a:xfrm>
            <a:prstGeom prst="rect">
              <a:avLst/>
            </a:prstGeom>
          </p:spPr>
          <p:txBody>
            <a:bodyPr anchor="ctr" rtlCol="false" tIns="50800" lIns="50800" bIns="50800" rIns="50800"/>
            <a:lstStyle/>
            <a:p>
              <a:pPr algn="ctr">
                <a:lnSpc>
                  <a:spcPts val="3750"/>
                </a:lnSpc>
              </a:pPr>
            </a:p>
          </p:txBody>
        </p:sp>
      </p:grpSp>
      <p:grpSp>
        <p:nvGrpSpPr>
          <p:cNvPr name="Group 12" id="12"/>
          <p:cNvGrpSpPr/>
          <p:nvPr/>
        </p:nvGrpSpPr>
        <p:grpSpPr>
          <a:xfrm rot="0">
            <a:off x="8781393" y="7918934"/>
            <a:ext cx="4883744" cy="4273276"/>
            <a:chOff x="0" y="0"/>
            <a:chExt cx="812800" cy="711200"/>
          </a:xfrm>
        </p:grpSpPr>
        <p:sp>
          <p:nvSpPr>
            <p:cNvPr name="Freeform 13" id="13"/>
            <p:cNvSpPr/>
            <p:nvPr/>
          </p:nvSpPr>
          <p:spPr>
            <a:xfrm flipH="false" flipV="false" rot="0">
              <a:off x="24952" y="36798"/>
              <a:ext cx="762896" cy="674402"/>
            </a:xfrm>
            <a:custGeom>
              <a:avLst/>
              <a:gdLst/>
              <a:ahLst/>
              <a:cxnLst/>
              <a:rect r="r" b="b" t="t" l="l"/>
              <a:pathLst>
                <a:path h="674402" w="762896">
                  <a:moveTo>
                    <a:pt x="412908" y="18257"/>
                  </a:moveTo>
                  <a:lnTo>
                    <a:pt x="756388" y="619347"/>
                  </a:lnTo>
                  <a:cubicBezTo>
                    <a:pt x="762896" y="630736"/>
                    <a:pt x="762849" y="644728"/>
                    <a:pt x="756265" y="656074"/>
                  </a:cubicBezTo>
                  <a:cubicBezTo>
                    <a:pt x="749681" y="667419"/>
                    <a:pt x="737556" y="674402"/>
                    <a:pt x="724438" y="674402"/>
                  </a:cubicBezTo>
                  <a:lnTo>
                    <a:pt x="38458" y="674402"/>
                  </a:lnTo>
                  <a:cubicBezTo>
                    <a:pt x="25340" y="674402"/>
                    <a:pt x="13215" y="667419"/>
                    <a:pt x="6631" y="656074"/>
                  </a:cubicBezTo>
                  <a:cubicBezTo>
                    <a:pt x="47" y="644728"/>
                    <a:pt x="0" y="630736"/>
                    <a:pt x="6508" y="619347"/>
                  </a:cubicBezTo>
                  <a:lnTo>
                    <a:pt x="349988" y="18257"/>
                  </a:lnTo>
                  <a:cubicBezTo>
                    <a:pt x="356439" y="6967"/>
                    <a:pt x="368445" y="0"/>
                    <a:pt x="381448" y="0"/>
                  </a:cubicBezTo>
                  <a:cubicBezTo>
                    <a:pt x="394451" y="0"/>
                    <a:pt x="406457" y="6967"/>
                    <a:pt x="412908" y="18257"/>
                  </a:cubicBezTo>
                  <a:close/>
                </a:path>
              </a:pathLst>
            </a:custGeom>
            <a:solidFill>
              <a:srgbClr val="A02321">
                <a:alpha val="89804"/>
              </a:srgbClr>
            </a:solidFill>
          </p:spPr>
        </p:sp>
        <p:sp>
          <p:nvSpPr>
            <p:cNvPr name="TextBox 14" id="14"/>
            <p:cNvSpPr txBox="true"/>
            <p:nvPr/>
          </p:nvSpPr>
          <p:spPr>
            <a:xfrm>
              <a:off x="127000" y="263525"/>
              <a:ext cx="558800" cy="396875"/>
            </a:xfrm>
            <a:prstGeom prst="rect">
              <a:avLst/>
            </a:prstGeom>
          </p:spPr>
          <p:txBody>
            <a:bodyPr anchor="ctr" rtlCol="false" tIns="50800" lIns="50800" bIns="50800" rIns="50800"/>
            <a:lstStyle/>
            <a:p>
              <a:pPr algn="ctr">
                <a:lnSpc>
                  <a:spcPts val="3750"/>
                </a:lnSpc>
              </a:pPr>
            </a:p>
          </p:txBody>
        </p:sp>
      </p:grpSp>
      <p:sp>
        <p:nvSpPr>
          <p:cNvPr name="Freeform 15" id="15"/>
          <p:cNvSpPr/>
          <p:nvPr/>
        </p:nvSpPr>
        <p:spPr>
          <a:xfrm flipH="false" flipV="false" rot="0">
            <a:off x="15185256" y="9686925"/>
            <a:ext cx="3111500" cy="1221264"/>
          </a:xfrm>
          <a:custGeom>
            <a:avLst/>
            <a:gdLst/>
            <a:ahLst/>
            <a:cxnLst/>
            <a:rect r="r" b="b" t="t" l="l"/>
            <a:pathLst>
              <a:path h="1221264" w="3111500">
                <a:moveTo>
                  <a:pt x="0" y="0"/>
                </a:moveTo>
                <a:lnTo>
                  <a:pt x="3111500" y="0"/>
                </a:lnTo>
                <a:lnTo>
                  <a:pt x="3111500" y="1221263"/>
                </a:lnTo>
                <a:lnTo>
                  <a:pt x="0" y="12212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6" id="16"/>
          <p:cNvGrpSpPr/>
          <p:nvPr/>
        </p:nvGrpSpPr>
        <p:grpSpPr>
          <a:xfrm rot="-10800000">
            <a:off x="9733712" y="-1378656"/>
            <a:ext cx="3352042" cy="2933037"/>
            <a:chOff x="0" y="0"/>
            <a:chExt cx="812800" cy="711200"/>
          </a:xfrm>
        </p:grpSpPr>
        <p:sp>
          <p:nvSpPr>
            <p:cNvPr name="Freeform 17" id="17"/>
            <p:cNvSpPr/>
            <p:nvPr/>
          </p:nvSpPr>
          <p:spPr>
            <a:xfrm flipH="false" flipV="false" rot="0">
              <a:off x="27265" y="40210"/>
              <a:ext cx="758270" cy="670990"/>
            </a:xfrm>
            <a:custGeom>
              <a:avLst/>
              <a:gdLst/>
              <a:ahLst/>
              <a:cxnLst/>
              <a:rect r="r" b="b" t="t" l="l"/>
              <a:pathLst>
                <a:path h="670990" w="758270">
                  <a:moveTo>
                    <a:pt x="413512" y="19949"/>
                  </a:moveTo>
                  <a:lnTo>
                    <a:pt x="751158" y="610831"/>
                  </a:lnTo>
                  <a:cubicBezTo>
                    <a:pt x="758270" y="623276"/>
                    <a:pt x="758219" y="638565"/>
                    <a:pt x="751024" y="650963"/>
                  </a:cubicBezTo>
                  <a:cubicBezTo>
                    <a:pt x="743830" y="663360"/>
                    <a:pt x="730580" y="670990"/>
                    <a:pt x="716247" y="670990"/>
                  </a:cubicBezTo>
                  <a:lnTo>
                    <a:pt x="42023" y="670990"/>
                  </a:lnTo>
                  <a:cubicBezTo>
                    <a:pt x="27690" y="670990"/>
                    <a:pt x="14440" y="663360"/>
                    <a:pt x="7246" y="650963"/>
                  </a:cubicBezTo>
                  <a:cubicBezTo>
                    <a:pt x="51" y="638565"/>
                    <a:pt x="0" y="623276"/>
                    <a:pt x="7112" y="610831"/>
                  </a:cubicBezTo>
                  <a:lnTo>
                    <a:pt x="344758" y="19949"/>
                  </a:lnTo>
                  <a:cubicBezTo>
                    <a:pt x="351808" y="7613"/>
                    <a:pt x="364927" y="0"/>
                    <a:pt x="379135" y="0"/>
                  </a:cubicBezTo>
                  <a:cubicBezTo>
                    <a:pt x="393343" y="0"/>
                    <a:pt x="406462" y="7613"/>
                    <a:pt x="413512" y="19949"/>
                  </a:cubicBezTo>
                  <a:close/>
                </a:path>
              </a:pathLst>
            </a:custGeom>
            <a:solidFill>
              <a:srgbClr val="A02321">
                <a:alpha val="89804"/>
              </a:srgbClr>
            </a:solidFill>
          </p:spPr>
        </p:sp>
        <p:sp>
          <p:nvSpPr>
            <p:cNvPr name="TextBox 18" id="18"/>
            <p:cNvSpPr txBox="true"/>
            <p:nvPr/>
          </p:nvSpPr>
          <p:spPr>
            <a:xfrm>
              <a:off x="127000" y="263525"/>
              <a:ext cx="558800" cy="396875"/>
            </a:xfrm>
            <a:prstGeom prst="rect">
              <a:avLst/>
            </a:prstGeom>
          </p:spPr>
          <p:txBody>
            <a:bodyPr anchor="ctr" rtlCol="false" tIns="50800" lIns="50800" bIns="50800" rIns="50800"/>
            <a:lstStyle/>
            <a:p>
              <a:pPr algn="ctr">
                <a:lnSpc>
                  <a:spcPts val="3750"/>
                </a:lnSpc>
              </a:pPr>
            </a:p>
          </p:txBody>
        </p:sp>
      </p:grpSp>
      <p:sp>
        <p:nvSpPr>
          <p:cNvPr name="Freeform 19" id="19"/>
          <p:cNvSpPr/>
          <p:nvPr/>
        </p:nvSpPr>
        <p:spPr>
          <a:xfrm flipH="false" flipV="false" rot="0">
            <a:off x="15615187" y="-2501277"/>
            <a:ext cx="4656068" cy="4114800"/>
          </a:xfrm>
          <a:custGeom>
            <a:avLst/>
            <a:gdLst/>
            <a:ahLst/>
            <a:cxnLst/>
            <a:rect r="r" b="b" t="t" l="l"/>
            <a:pathLst>
              <a:path h="4114800" w="4656068">
                <a:moveTo>
                  <a:pt x="0" y="0"/>
                </a:moveTo>
                <a:lnTo>
                  <a:pt x="4656068" y="0"/>
                </a:lnTo>
                <a:lnTo>
                  <a:pt x="465606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15185256" y="-339102"/>
            <a:ext cx="3111500" cy="1221264"/>
          </a:xfrm>
          <a:custGeom>
            <a:avLst/>
            <a:gdLst/>
            <a:ahLst/>
            <a:cxnLst/>
            <a:rect r="r" b="b" t="t" l="l"/>
            <a:pathLst>
              <a:path h="1221264" w="3111500">
                <a:moveTo>
                  <a:pt x="0" y="0"/>
                </a:moveTo>
                <a:lnTo>
                  <a:pt x="3111500" y="0"/>
                </a:lnTo>
                <a:lnTo>
                  <a:pt x="3111500" y="1221264"/>
                </a:lnTo>
                <a:lnTo>
                  <a:pt x="0" y="12212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9779036" y="882162"/>
            <a:ext cx="7486261" cy="6878003"/>
          </a:xfrm>
          <a:custGeom>
            <a:avLst/>
            <a:gdLst/>
            <a:ahLst/>
            <a:cxnLst/>
            <a:rect r="r" b="b" t="t" l="l"/>
            <a:pathLst>
              <a:path h="6878003" w="7486261">
                <a:moveTo>
                  <a:pt x="0" y="0"/>
                </a:moveTo>
                <a:lnTo>
                  <a:pt x="7486261" y="0"/>
                </a:lnTo>
                <a:lnTo>
                  <a:pt x="7486261" y="6878002"/>
                </a:lnTo>
                <a:lnTo>
                  <a:pt x="0" y="6878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grpSp>
        <p:nvGrpSpPr>
          <p:cNvPr name="Group 22" id="22"/>
          <p:cNvGrpSpPr/>
          <p:nvPr/>
        </p:nvGrpSpPr>
        <p:grpSpPr>
          <a:xfrm rot="0">
            <a:off x="10046427" y="1287867"/>
            <a:ext cx="9137786" cy="7852785"/>
            <a:chOff x="0" y="0"/>
            <a:chExt cx="812800" cy="698500"/>
          </a:xfrm>
        </p:grpSpPr>
        <p:sp>
          <p:nvSpPr>
            <p:cNvPr name="Freeform 23" id="23"/>
            <p:cNvSpPr/>
            <p:nvPr/>
          </p:nvSpPr>
          <p:spPr>
            <a:xfrm flipH="false" flipV="false" rot="0">
              <a:off x="6508" y="0"/>
              <a:ext cx="799785" cy="698500"/>
            </a:xfrm>
            <a:custGeom>
              <a:avLst/>
              <a:gdLst/>
              <a:ahLst/>
              <a:cxnLst/>
              <a:rect r="r" b="b" t="t" l="l"/>
              <a:pathLst>
                <a:path h="698500" w="799785">
                  <a:moveTo>
                    <a:pt x="789249" y="378542"/>
                  </a:moveTo>
                  <a:lnTo>
                    <a:pt x="620135" y="669208"/>
                  </a:lnTo>
                  <a:cubicBezTo>
                    <a:pt x="609583" y="687343"/>
                    <a:pt x="590184" y="698500"/>
                    <a:pt x="569202" y="698500"/>
                  </a:cubicBezTo>
                  <a:lnTo>
                    <a:pt x="230582" y="698500"/>
                  </a:lnTo>
                  <a:cubicBezTo>
                    <a:pt x="209600" y="698500"/>
                    <a:pt x="190201" y="687343"/>
                    <a:pt x="179649" y="669208"/>
                  </a:cubicBezTo>
                  <a:lnTo>
                    <a:pt x="10535" y="378542"/>
                  </a:lnTo>
                  <a:cubicBezTo>
                    <a:pt x="0" y="360435"/>
                    <a:pt x="0" y="338065"/>
                    <a:pt x="10535" y="319958"/>
                  </a:cubicBezTo>
                  <a:lnTo>
                    <a:pt x="179649" y="29293"/>
                  </a:lnTo>
                  <a:cubicBezTo>
                    <a:pt x="190201" y="11157"/>
                    <a:pt x="209600" y="0"/>
                    <a:pt x="230582" y="0"/>
                  </a:cubicBezTo>
                  <a:lnTo>
                    <a:pt x="569202" y="0"/>
                  </a:lnTo>
                  <a:cubicBezTo>
                    <a:pt x="590184" y="0"/>
                    <a:pt x="609583" y="11157"/>
                    <a:pt x="620135" y="29293"/>
                  </a:cubicBezTo>
                  <a:lnTo>
                    <a:pt x="789249" y="319958"/>
                  </a:lnTo>
                  <a:cubicBezTo>
                    <a:pt x="799784" y="338065"/>
                    <a:pt x="799784" y="360435"/>
                    <a:pt x="789249" y="378542"/>
                  </a:cubicBezTo>
                  <a:close/>
                </a:path>
              </a:pathLst>
            </a:custGeom>
            <a:solidFill>
              <a:srgbClr val="F5ED62"/>
            </a:solidFill>
          </p:spPr>
        </p:sp>
        <p:sp>
          <p:nvSpPr>
            <p:cNvPr name="TextBox 24" id="24"/>
            <p:cNvSpPr txBox="true"/>
            <p:nvPr/>
          </p:nvSpPr>
          <p:spPr>
            <a:xfrm>
              <a:off x="114300" y="-66675"/>
              <a:ext cx="584200" cy="765175"/>
            </a:xfrm>
            <a:prstGeom prst="rect">
              <a:avLst/>
            </a:prstGeom>
          </p:spPr>
          <p:txBody>
            <a:bodyPr anchor="ctr" rtlCol="false" tIns="61771" lIns="61771" bIns="61771" rIns="61771"/>
            <a:lstStyle/>
            <a:p>
              <a:pPr algn="ctr">
                <a:lnSpc>
                  <a:spcPts val="3750"/>
                </a:lnSpc>
              </a:pPr>
            </a:p>
          </p:txBody>
        </p:sp>
      </p:grpSp>
      <p:grpSp>
        <p:nvGrpSpPr>
          <p:cNvPr name="Group 25" id="25"/>
          <p:cNvGrpSpPr/>
          <p:nvPr/>
        </p:nvGrpSpPr>
        <p:grpSpPr>
          <a:xfrm rot="0">
            <a:off x="9563999" y="1560644"/>
            <a:ext cx="10502693" cy="7307231"/>
            <a:chOff x="0" y="0"/>
            <a:chExt cx="1003955" cy="698500"/>
          </a:xfrm>
        </p:grpSpPr>
        <p:sp>
          <p:nvSpPr>
            <p:cNvPr name="Freeform 26" id="26"/>
            <p:cNvSpPr/>
            <p:nvPr/>
          </p:nvSpPr>
          <p:spPr>
            <a:xfrm flipH="false" flipV="false" rot="0">
              <a:off x="4246" y="0"/>
              <a:ext cx="995462" cy="698500"/>
            </a:xfrm>
            <a:custGeom>
              <a:avLst/>
              <a:gdLst/>
              <a:ahLst/>
              <a:cxnLst/>
              <a:rect r="r" b="b" t="t" l="l"/>
              <a:pathLst>
                <a:path h="698500" w="995462">
                  <a:moveTo>
                    <a:pt x="988588" y="368364"/>
                  </a:moveTo>
                  <a:lnTo>
                    <a:pt x="807630" y="679386"/>
                  </a:lnTo>
                  <a:cubicBezTo>
                    <a:pt x="800745" y="691220"/>
                    <a:pt x="788086" y="698500"/>
                    <a:pt x="774395" y="698500"/>
                  </a:cubicBezTo>
                  <a:lnTo>
                    <a:pt x="221068" y="698500"/>
                  </a:lnTo>
                  <a:cubicBezTo>
                    <a:pt x="207377" y="698500"/>
                    <a:pt x="194718" y="691220"/>
                    <a:pt x="187833" y="679386"/>
                  </a:cubicBezTo>
                  <a:lnTo>
                    <a:pt x="6875" y="368364"/>
                  </a:lnTo>
                  <a:cubicBezTo>
                    <a:pt x="0" y="356549"/>
                    <a:pt x="0" y="341951"/>
                    <a:pt x="6875" y="330136"/>
                  </a:cubicBezTo>
                  <a:lnTo>
                    <a:pt x="187833" y="19114"/>
                  </a:lnTo>
                  <a:cubicBezTo>
                    <a:pt x="194718" y="7280"/>
                    <a:pt x="207377" y="0"/>
                    <a:pt x="221068" y="0"/>
                  </a:cubicBezTo>
                  <a:lnTo>
                    <a:pt x="774395" y="0"/>
                  </a:lnTo>
                  <a:cubicBezTo>
                    <a:pt x="788086" y="0"/>
                    <a:pt x="800745" y="7280"/>
                    <a:pt x="807630" y="19114"/>
                  </a:cubicBezTo>
                  <a:lnTo>
                    <a:pt x="988588" y="330136"/>
                  </a:lnTo>
                  <a:cubicBezTo>
                    <a:pt x="995463" y="341951"/>
                    <a:pt x="995463" y="356549"/>
                    <a:pt x="988588" y="368364"/>
                  </a:cubicBezTo>
                  <a:close/>
                </a:path>
              </a:pathLst>
            </a:custGeom>
            <a:blipFill>
              <a:blip r:embed="rId9"/>
              <a:stretch>
                <a:fillRect l="-8737" t="-76436" r="-601" b="-56491"/>
              </a:stretch>
            </a:blipFill>
            <a:ln w="209550" cap="rnd">
              <a:solidFill>
                <a:srgbClr val="FFFFFF"/>
              </a:solidFill>
              <a:prstDash val="solid"/>
              <a:round/>
            </a:ln>
          </p:spPr>
        </p:sp>
      </p:grpSp>
      <p:sp>
        <p:nvSpPr>
          <p:cNvPr name="Freeform 27" id="27"/>
          <p:cNvSpPr/>
          <p:nvPr/>
        </p:nvSpPr>
        <p:spPr>
          <a:xfrm flipH="false" flipV="false" rot="0">
            <a:off x="1336977" y="96245"/>
            <a:ext cx="1571833" cy="1571833"/>
          </a:xfrm>
          <a:custGeom>
            <a:avLst/>
            <a:gdLst/>
            <a:ahLst/>
            <a:cxnLst/>
            <a:rect r="r" b="b" t="t" l="l"/>
            <a:pathLst>
              <a:path h="1571833" w="1571833">
                <a:moveTo>
                  <a:pt x="0" y="0"/>
                </a:moveTo>
                <a:lnTo>
                  <a:pt x="1571833" y="0"/>
                </a:lnTo>
                <a:lnTo>
                  <a:pt x="1571833" y="1571833"/>
                </a:lnTo>
                <a:lnTo>
                  <a:pt x="0" y="1571833"/>
                </a:lnTo>
                <a:lnTo>
                  <a:pt x="0" y="0"/>
                </a:lnTo>
                <a:close/>
              </a:path>
            </a:pathLst>
          </a:custGeom>
          <a:blipFill>
            <a:blip r:embed="rId10"/>
            <a:stretch>
              <a:fillRect l="0" t="0" r="0" b="0"/>
            </a:stretch>
          </a:blipFill>
        </p:spPr>
      </p:sp>
      <p:sp>
        <p:nvSpPr>
          <p:cNvPr name="TextBox 28" id="28"/>
          <p:cNvSpPr txBox="true"/>
          <p:nvPr/>
        </p:nvSpPr>
        <p:spPr>
          <a:xfrm rot="0">
            <a:off x="320590" y="3849880"/>
            <a:ext cx="9413122" cy="3534156"/>
          </a:xfrm>
          <a:prstGeom prst="rect">
            <a:avLst/>
          </a:prstGeom>
        </p:spPr>
        <p:txBody>
          <a:bodyPr anchor="t" rtlCol="false" tIns="0" lIns="0" bIns="0" rIns="0">
            <a:spAutoFit/>
          </a:bodyPr>
          <a:lstStyle/>
          <a:p>
            <a:pPr algn="ctr">
              <a:lnSpc>
                <a:spcPts val="7181"/>
              </a:lnSpc>
            </a:pPr>
            <a:r>
              <a:rPr lang="en-US" sz="3799" spc="110">
                <a:solidFill>
                  <a:srgbClr val="23403D"/>
                </a:solidFill>
                <a:latin typeface="DM Serif Display"/>
                <a:ea typeface="DM Serif Display"/>
                <a:cs typeface="DM Serif Display"/>
                <a:sym typeface="DM Serif Display"/>
              </a:rPr>
              <a:t>URAIAN TUGAS DAN TATA KERJA</a:t>
            </a:r>
          </a:p>
          <a:p>
            <a:pPr algn="ctr">
              <a:lnSpc>
                <a:spcPts val="7181"/>
              </a:lnSpc>
            </a:pPr>
            <a:r>
              <a:rPr lang="en-US" sz="3799" spc="110">
                <a:solidFill>
                  <a:srgbClr val="23403D"/>
                </a:solidFill>
                <a:latin typeface="DM Serif Display"/>
                <a:ea typeface="DM Serif Display"/>
                <a:cs typeface="DM Serif Display"/>
                <a:sym typeface="DM Serif Display"/>
              </a:rPr>
              <a:t>PENGURUS </a:t>
            </a:r>
            <a:r>
              <a:rPr lang="en-US" sz="3799" spc="110">
                <a:solidFill>
                  <a:srgbClr val="23403D"/>
                </a:solidFill>
                <a:latin typeface="DM Serif Display"/>
                <a:ea typeface="DM Serif Display"/>
                <a:cs typeface="DM Serif Display"/>
                <a:sym typeface="DM Serif Display"/>
              </a:rPr>
              <a:t>BESAR </a:t>
            </a:r>
          </a:p>
          <a:p>
            <a:pPr algn="ctr">
              <a:lnSpc>
                <a:spcPts val="7181"/>
              </a:lnSpc>
            </a:pPr>
            <a:r>
              <a:rPr lang="en-US" sz="3799" spc="110">
                <a:solidFill>
                  <a:srgbClr val="23403D"/>
                </a:solidFill>
                <a:latin typeface="DM Serif Display"/>
                <a:ea typeface="DM Serif Display"/>
                <a:cs typeface="DM Serif Display"/>
                <a:sym typeface="DM Serif Display"/>
              </a:rPr>
              <a:t>PERSATUAN GURU REPUBLIK INDONESIA</a:t>
            </a:r>
          </a:p>
          <a:p>
            <a:pPr algn="ctr">
              <a:lnSpc>
                <a:spcPts val="7181"/>
              </a:lnSpc>
            </a:pPr>
            <a:r>
              <a:rPr lang="en-US" sz="3799" spc="110">
                <a:solidFill>
                  <a:srgbClr val="23403D"/>
                </a:solidFill>
                <a:latin typeface="DM Serif Display"/>
                <a:ea typeface="DM Serif Display"/>
                <a:cs typeface="DM Serif Display"/>
                <a:sym typeface="DM Serif Display"/>
              </a:rPr>
              <a:t>MASA BAKTI XXIII TAHUN 2024-2029</a:t>
            </a:r>
          </a:p>
        </p:txBody>
      </p:sp>
      <p:sp>
        <p:nvSpPr>
          <p:cNvPr name="TextBox 29" id="29"/>
          <p:cNvSpPr txBox="true"/>
          <p:nvPr/>
        </p:nvSpPr>
        <p:spPr>
          <a:xfrm rot="0">
            <a:off x="3039223" y="432597"/>
            <a:ext cx="6079257" cy="855270"/>
          </a:xfrm>
          <a:prstGeom prst="rect">
            <a:avLst/>
          </a:prstGeom>
        </p:spPr>
        <p:txBody>
          <a:bodyPr anchor="t" rtlCol="false" tIns="0" lIns="0" bIns="0" rIns="0">
            <a:spAutoFit/>
          </a:bodyPr>
          <a:lstStyle/>
          <a:p>
            <a:pPr algn="l">
              <a:lnSpc>
                <a:spcPts val="3450"/>
              </a:lnSpc>
              <a:spcBef>
                <a:spcPct val="0"/>
              </a:spcBef>
            </a:pPr>
            <a:r>
              <a:rPr lang="en-US" b="true" sz="2300">
                <a:solidFill>
                  <a:srgbClr val="23403D"/>
                </a:solidFill>
                <a:latin typeface="TT Norms Bold"/>
                <a:ea typeface="TT Norms Bold"/>
                <a:cs typeface="TT Norms Bold"/>
                <a:sym typeface="TT Norms Bold"/>
              </a:rPr>
              <a:t>PENGURUS BESAR </a:t>
            </a:r>
          </a:p>
          <a:p>
            <a:pPr algn="l">
              <a:lnSpc>
                <a:spcPts val="3450"/>
              </a:lnSpc>
              <a:spcBef>
                <a:spcPct val="0"/>
              </a:spcBef>
            </a:pPr>
            <a:r>
              <a:rPr lang="en-US" b="true" sz="2300">
                <a:solidFill>
                  <a:srgbClr val="23403D"/>
                </a:solidFill>
                <a:latin typeface="TT Norms Bold"/>
                <a:ea typeface="TT Norms Bold"/>
                <a:cs typeface="TT Norms Bold"/>
                <a:sym typeface="TT Norms Bold"/>
              </a:rPr>
              <a:t>PERSATUAN GURU REPUBLIK INDONESIA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248943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4</a:t>
            </a:r>
          </a:p>
          <a:p>
            <a:pPr algn="ctr">
              <a:lnSpc>
                <a:spcPts val="1249"/>
              </a:lnSpc>
            </a:pPr>
            <a:r>
              <a:rPr lang="en-US" b="true" sz="2499">
                <a:solidFill>
                  <a:srgbClr val="23403D"/>
                </a:solidFill>
                <a:latin typeface="TT Norms Bold"/>
                <a:ea typeface="TT Norms Bold"/>
                <a:cs typeface="TT Norms Bold"/>
                <a:sym typeface="TT Norms Bold"/>
              </a:rPr>
              <a:t>Ketua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817818" y="2520821"/>
            <a:ext cx="17470182" cy="849429"/>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Untuk kelancaran koordinasi dengan pengurus PGRI provinsi dalam melaks</a:t>
            </a:r>
            <a:r>
              <a:rPr lang="en-US" sz="2299">
                <a:solidFill>
                  <a:srgbClr val="23403D"/>
                </a:solidFill>
                <a:latin typeface="TT Norms"/>
                <a:ea typeface="TT Norms"/>
                <a:cs typeface="TT Norms"/>
                <a:sym typeface="TT Norms"/>
              </a:rPr>
              <a:t>anakan program Dasa Karsa/program Mandatori PGRI, para Ketua mengkoordinasikan program PGRI provinsi:</a:t>
            </a:r>
          </a:p>
        </p:txBody>
      </p:sp>
      <p:sp>
        <p:nvSpPr>
          <p:cNvPr name="TextBox 26" id="26"/>
          <p:cNvSpPr txBox="true"/>
          <p:nvPr/>
        </p:nvSpPr>
        <p:spPr>
          <a:xfrm rot="0">
            <a:off x="342675" y="2429419"/>
            <a:ext cx="572364"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(5)</a:t>
            </a:r>
          </a:p>
          <a:p>
            <a:pPr algn="l">
              <a:lnSpc>
                <a:spcPts val="4162"/>
              </a:lnSpc>
            </a:pPr>
          </a:p>
          <a:p>
            <a:pPr algn="l">
              <a:lnSpc>
                <a:spcPts val="4162"/>
              </a:lnSpc>
            </a:pPr>
          </a:p>
          <a:p>
            <a:pPr algn="l">
              <a:lnSpc>
                <a:spcPts val="4162"/>
              </a:lnSpc>
            </a:pPr>
          </a:p>
        </p:txBody>
      </p:sp>
      <p:sp>
        <p:nvSpPr>
          <p:cNvPr name="TextBox 27" id="27"/>
          <p:cNvSpPr txBox="true"/>
          <p:nvPr/>
        </p:nvSpPr>
        <p:spPr>
          <a:xfrm rot="0">
            <a:off x="813401" y="3484550"/>
            <a:ext cx="572364" cy="4792444"/>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a.</a:t>
            </a:r>
          </a:p>
          <a:p>
            <a:pPr algn="l">
              <a:lnSpc>
                <a:spcPts val="3495"/>
              </a:lnSpc>
            </a:pPr>
          </a:p>
          <a:p>
            <a:pPr algn="l">
              <a:lnSpc>
                <a:spcPts val="3495"/>
              </a:lnSpc>
            </a:pPr>
            <a:r>
              <a:rPr lang="en-US" sz="2299">
                <a:solidFill>
                  <a:srgbClr val="23403D"/>
                </a:solidFill>
                <a:latin typeface="TT Norms"/>
                <a:ea typeface="TT Norms"/>
                <a:cs typeface="TT Norms"/>
                <a:sym typeface="TT Norms"/>
              </a:rPr>
              <a:t>b.</a:t>
            </a:r>
          </a:p>
          <a:p>
            <a:pPr algn="l">
              <a:lnSpc>
                <a:spcPts val="3495"/>
              </a:lnSpc>
            </a:pPr>
            <a:r>
              <a:rPr lang="en-US" sz="2299">
                <a:solidFill>
                  <a:srgbClr val="23403D"/>
                </a:solidFill>
                <a:latin typeface="TT Norms"/>
                <a:ea typeface="TT Norms"/>
                <a:cs typeface="TT Norms"/>
                <a:sym typeface="TT Norms"/>
              </a:rPr>
              <a:t>c.</a:t>
            </a:r>
          </a:p>
          <a:p>
            <a:pPr algn="l">
              <a:lnSpc>
                <a:spcPts val="3495"/>
              </a:lnSpc>
            </a:pPr>
            <a:r>
              <a:rPr lang="en-US" sz="2299">
                <a:solidFill>
                  <a:srgbClr val="23403D"/>
                </a:solidFill>
                <a:latin typeface="TT Norms"/>
                <a:ea typeface="TT Norms"/>
                <a:cs typeface="TT Norms"/>
                <a:sym typeface="TT Norms"/>
              </a:rPr>
              <a:t>d.</a:t>
            </a:r>
          </a:p>
          <a:p>
            <a:pPr algn="l">
              <a:lnSpc>
                <a:spcPts val="3495"/>
              </a:lnSpc>
            </a:pPr>
            <a:r>
              <a:rPr lang="en-US" sz="2299">
                <a:solidFill>
                  <a:srgbClr val="23403D"/>
                </a:solidFill>
                <a:latin typeface="TT Norms"/>
                <a:ea typeface="TT Norms"/>
                <a:cs typeface="TT Norms"/>
                <a:sym typeface="TT Norms"/>
              </a:rPr>
              <a:t>e.</a:t>
            </a:r>
          </a:p>
          <a:p>
            <a:pPr algn="l">
              <a:lnSpc>
                <a:spcPts val="3495"/>
              </a:lnSpc>
            </a:pPr>
            <a:r>
              <a:rPr lang="en-US" sz="2299">
                <a:solidFill>
                  <a:srgbClr val="23403D"/>
                </a:solidFill>
                <a:latin typeface="TT Norms"/>
                <a:ea typeface="TT Norms"/>
                <a:cs typeface="TT Norms"/>
                <a:sym typeface="TT Norms"/>
              </a:rPr>
              <a:t>f.</a:t>
            </a:r>
          </a:p>
          <a:p>
            <a:pPr algn="l">
              <a:lnSpc>
                <a:spcPts val="3495"/>
              </a:lnSpc>
            </a:pPr>
            <a:r>
              <a:rPr lang="en-US" sz="2299">
                <a:solidFill>
                  <a:srgbClr val="23403D"/>
                </a:solidFill>
                <a:latin typeface="TT Norms"/>
                <a:ea typeface="TT Norms"/>
                <a:cs typeface="TT Norms"/>
                <a:sym typeface="TT Norms"/>
              </a:rPr>
              <a:t>g.</a:t>
            </a:r>
          </a:p>
          <a:p>
            <a:pPr algn="l">
              <a:lnSpc>
                <a:spcPts val="3495"/>
              </a:lnSpc>
            </a:pPr>
            <a:r>
              <a:rPr lang="en-US" sz="2299">
                <a:solidFill>
                  <a:srgbClr val="23403D"/>
                </a:solidFill>
                <a:latin typeface="TT Norms"/>
                <a:ea typeface="TT Norms"/>
                <a:cs typeface="TT Norms"/>
                <a:sym typeface="TT Norms"/>
              </a:rPr>
              <a:t>h.</a:t>
            </a:r>
          </a:p>
          <a:p>
            <a:pPr algn="l">
              <a:lnSpc>
                <a:spcPts val="3495"/>
              </a:lnSpc>
            </a:pPr>
            <a:r>
              <a:rPr lang="en-US" sz="2299">
                <a:solidFill>
                  <a:srgbClr val="23403D"/>
                </a:solidFill>
                <a:latin typeface="TT Norms"/>
                <a:ea typeface="TT Norms"/>
                <a:cs typeface="TT Norms"/>
                <a:sym typeface="TT Norms"/>
              </a:rPr>
              <a:t>i.</a:t>
            </a:r>
          </a:p>
          <a:p>
            <a:pPr algn="l">
              <a:lnSpc>
                <a:spcPts val="3495"/>
              </a:lnSpc>
            </a:pPr>
            <a:r>
              <a:rPr lang="en-US" sz="2299">
                <a:solidFill>
                  <a:srgbClr val="23403D"/>
                </a:solidFill>
                <a:latin typeface="TT Norms"/>
                <a:ea typeface="TT Norms"/>
                <a:cs typeface="TT Norms"/>
                <a:sym typeface="TT Norms"/>
              </a:rPr>
              <a:t>j.</a:t>
            </a:r>
          </a:p>
        </p:txBody>
      </p:sp>
      <p:sp>
        <p:nvSpPr>
          <p:cNvPr name="TextBox 28" id="28"/>
          <p:cNvSpPr txBox="true"/>
          <p:nvPr/>
        </p:nvSpPr>
        <p:spPr>
          <a:xfrm rot="0">
            <a:off x="1099583" y="3494075"/>
            <a:ext cx="16750318" cy="4792444"/>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Ketua I mengkoordinasikan PGRI Provinsi Papua, Papua Barat, Papua Barat Daya, Provinsi Papua Selatan, Papua Tengah, dan Papua Pegunungan,</a:t>
            </a:r>
          </a:p>
          <a:p>
            <a:pPr algn="l">
              <a:lnSpc>
                <a:spcPts val="3495"/>
              </a:lnSpc>
            </a:pP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etua II mengkoordinasikan PGRI Provinsi Lampung, Bangka Belitung, dan Maluku.</a:t>
            </a:r>
          </a:p>
          <a:p>
            <a:pPr algn="l">
              <a:lnSpc>
                <a:spcPts val="3495"/>
              </a:lnSpc>
            </a:pPr>
            <a:r>
              <a:rPr lang="en-US" sz="2299">
                <a:solidFill>
                  <a:srgbClr val="23403D"/>
                </a:solidFill>
                <a:latin typeface="TT Norms"/>
                <a:ea typeface="TT Norms"/>
                <a:cs typeface="TT Norms"/>
                <a:sym typeface="TT Norms"/>
              </a:rPr>
              <a:t>Ketua III mengkoordinasikan PGRI Provinsi Nusa Tenggara Timur, Sulawesi Utara, Riau.</a:t>
            </a:r>
          </a:p>
          <a:p>
            <a:pPr algn="l">
              <a:lnSpc>
                <a:spcPts val="3495"/>
              </a:lnSpc>
            </a:pPr>
            <a:r>
              <a:rPr lang="en-US" sz="2299">
                <a:solidFill>
                  <a:srgbClr val="23403D"/>
                </a:solidFill>
                <a:latin typeface="TT Norms"/>
                <a:ea typeface="TT Norms"/>
                <a:cs typeface="TT Norms"/>
                <a:sym typeface="TT Norms"/>
              </a:rPr>
              <a:t>Ketua IV mengkoordinasikan PGRI Provinsi Kalimantan Timur, Kalimantan Utara, dan DKI Jakarta.</a:t>
            </a:r>
          </a:p>
          <a:p>
            <a:pPr algn="l">
              <a:lnSpc>
                <a:spcPts val="3495"/>
              </a:lnSpc>
            </a:pPr>
            <a:r>
              <a:rPr lang="en-US" sz="2299">
                <a:solidFill>
                  <a:srgbClr val="23403D"/>
                </a:solidFill>
                <a:latin typeface="TT Norms"/>
                <a:ea typeface="TT Norms"/>
                <a:cs typeface="TT Norms"/>
                <a:sym typeface="TT Norms"/>
              </a:rPr>
              <a:t>Ketua V mengkoordinasikan PGRI Provinsi Jambi, Jawa Tengah, Nusa Tenggara Barat, dan Sulawesi Tengah.</a:t>
            </a:r>
          </a:p>
          <a:p>
            <a:pPr algn="l">
              <a:lnSpc>
                <a:spcPts val="3495"/>
              </a:lnSpc>
            </a:pPr>
            <a:r>
              <a:rPr lang="en-US" sz="2299">
                <a:solidFill>
                  <a:srgbClr val="23403D"/>
                </a:solidFill>
                <a:latin typeface="TT Norms"/>
                <a:ea typeface="TT Norms"/>
                <a:cs typeface="TT Norms"/>
                <a:sym typeface="TT Norms"/>
              </a:rPr>
              <a:t>Ketua VI mengkoordinasikan PGRI Provinsi Aceh, Daerah Istimewa Yogyakarta, dan Maluku Utara.</a:t>
            </a:r>
          </a:p>
          <a:p>
            <a:pPr algn="l">
              <a:lnSpc>
                <a:spcPts val="3495"/>
              </a:lnSpc>
            </a:pP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etua VII mengkoordinasikan PGRI Provinsi Jawa Barat, Jawa Timur, Sulawesi Selatan, dan Gorontalo.</a:t>
            </a:r>
          </a:p>
          <a:p>
            <a:pPr algn="l">
              <a:lnSpc>
                <a:spcPts val="3495"/>
              </a:lnSpc>
            </a:pPr>
            <a:r>
              <a:rPr lang="en-US" sz="2299">
                <a:solidFill>
                  <a:srgbClr val="23403D"/>
                </a:solidFill>
                <a:latin typeface="TT Norms"/>
                <a:ea typeface="TT Norms"/>
                <a:cs typeface="TT Norms"/>
                <a:sym typeface="TT Norms"/>
              </a:rPr>
              <a:t>Ketua VIII mengkoordinasikan PGRI Provinsi Sumatera Utara, Sumatera Selat</a:t>
            </a:r>
            <a:r>
              <a:rPr lang="en-US" sz="2299">
                <a:solidFill>
                  <a:srgbClr val="23403D"/>
                </a:solidFill>
                <a:latin typeface="TT Norms"/>
                <a:ea typeface="TT Norms"/>
                <a:cs typeface="TT Norms"/>
                <a:sym typeface="TT Norms"/>
              </a:rPr>
              <a:t>an, Banten, Sulawesi Tenggara.</a:t>
            </a:r>
          </a:p>
          <a:p>
            <a:pPr algn="l">
              <a:lnSpc>
                <a:spcPts val="3495"/>
              </a:lnSpc>
            </a:pPr>
            <a:r>
              <a:rPr lang="en-US" sz="2299">
                <a:solidFill>
                  <a:srgbClr val="23403D"/>
                </a:solidFill>
                <a:latin typeface="TT Norms"/>
                <a:ea typeface="TT Norms"/>
                <a:cs typeface="TT Norms"/>
                <a:sym typeface="TT Norms"/>
              </a:rPr>
              <a:t>Ketua IX mengkoordinasikan PGRI Provinsi Kepulauan Riau, Bengkulu, dan Kalimantan Selatan.</a:t>
            </a:r>
          </a:p>
          <a:p>
            <a:pPr algn="l">
              <a:lnSpc>
                <a:spcPts val="3495"/>
              </a:lnSpc>
            </a:pPr>
            <a:r>
              <a:rPr lang="en-US" sz="2299">
                <a:solidFill>
                  <a:srgbClr val="23403D"/>
                </a:solidFill>
                <a:latin typeface="TT Norms"/>
                <a:ea typeface="TT Norms"/>
                <a:cs typeface="TT Norms"/>
                <a:sym typeface="TT Norms"/>
              </a:rPr>
              <a:t>Ketua X mengkoordinasikan PGRI Provinsi Sumatera Barat, Kalimantan Barat, Kalimantan Tengah, dan Sulawesi Barat.</a:t>
            </a:r>
          </a:p>
        </p:txBody>
      </p:sp>
      <p:sp>
        <p:nvSpPr>
          <p:cNvPr name="TextBox 29" id="29"/>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4 Lanjutan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248943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4</a:t>
            </a:r>
          </a:p>
          <a:p>
            <a:pPr algn="ctr">
              <a:lnSpc>
                <a:spcPts val="1249"/>
              </a:lnSpc>
            </a:pPr>
            <a:r>
              <a:rPr lang="en-US" b="true" sz="2499">
                <a:solidFill>
                  <a:srgbClr val="23403D"/>
                </a:solidFill>
                <a:latin typeface="TT Norms Bold"/>
                <a:ea typeface="TT Norms Bold"/>
                <a:cs typeface="TT Norms Bold"/>
                <a:sym typeface="TT Norms Bold"/>
              </a:rPr>
              <a:t>Ketua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817818" y="2519844"/>
            <a:ext cx="12128004" cy="411316"/>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Dalam melaksankaan tugas sebagaim</a:t>
            </a:r>
            <a:r>
              <a:rPr lang="en-US" sz="2299">
                <a:solidFill>
                  <a:srgbClr val="23403D"/>
                </a:solidFill>
                <a:latin typeface="TT Norms"/>
                <a:ea typeface="TT Norms"/>
                <a:cs typeface="TT Norms"/>
                <a:sym typeface="TT Norms"/>
              </a:rPr>
              <a:t>ana dimaksud pada ayat (5) para Ketua didampingi oleh:</a:t>
            </a:r>
          </a:p>
        </p:txBody>
      </p:sp>
      <p:sp>
        <p:nvSpPr>
          <p:cNvPr name="TextBox 26" id="26"/>
          <p:cNvSpPr txBox="true"/>
          <p:nvPr/>
        </p:nvSpPr>
        <p:spPr>
          <a:xfrm rot="0">
            <a:off x="342675" y="2429419"/>
            <a:ext cx="572364"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(6)</a:t>
            </a:r>
          </a:p>
          <a:p>
            <a:pPr algn="l">
              <a:lnSpc>
                <a:spcPts val="4162"/>
              </a:lnSpc>
            </a:pPr>
          </a:p>
          <a:p>
            <a:pPr algn="l">
              <a:lnSpc>
                <a:spcPts val="4162"/>
              </a:lnSpc>
            </a:pPr>
          </a:p>
          <a:p>
            <a:pPr algn="l">
              <a:lnSpc>
                <a:spcPts val="4162"/>
              </a:lnSpc>
            </a:pPr>
          </a:p>
        </p:txBody>
      </p:sp>
      <p:sp>
        <p:nvSpPr>
          <p:cNvPr name="TextBox 27" id="27"/>
          <p:cNvSpPr txBox="true"/>
          <p:nvPr/>
        </p:nvSpPr>
        <p:spPr>
          <a:xfrm rot="0">
            <a:off x="813401" y="2978785"/>
            <a:ext cx="572364" cy="6544895"/>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a.</a:t>
            </a:r>
          </a:p>
          <a:p>
            <a:pPr algn="l">
              <a:lnSpc>
                <a:spcPts val="3495"/>
              </a:lnSpc>
            </a:pPr>
          </a:p>
          <a:p>
            <a:pPr algn="l">
              <a:lnSpc>
                <a:spcPts val="3495"/>
              </a:lnSpc>
            </a:pPr>
            <a:r>
              <a:rPr lang="en-US" sz="2299">
                <a:solidFill>
                  <a:srgbClr val="23403D"/>
                </a:solidFill>
                <a:latin typeface="TT Norms"/>
                <a:ea typeface="TT Norms"/>
                <a:cs typeface="TT Norms"/>
                <a:sym typeface="TT Norms"/>
              </a:rPr>
              <a:t>b.</a:t>
            </a:r>
          </a:p>
          <a:p>
            <a:pPr algn="l">
              <a:lnSpc>
                <a:spcPts val="3495"/>
              </a:lnSpc>
            </a:pPr>
            <a:r>
              <a:rPr lang="en-US" sz="2299">
                <a:solidFill>
                  <a:srgbClr val="23403D"/>
                </a:solidFill>
                <a:latin typeface="TT Norms"/>
                <a:ea typeface="TT Norms"/>
                <a:cs typeface="TT Norms"/>
                <a:sym typeface="TT Norms"/>
              </a:rPr>
              <a:t>c.</a:t>
            </a:r>
          </a:p>
          <a:p>
            <a:pPr algn="l">
              <a:lnSpc>
                <a:spcPts val="3495"/>
              </a:lnSpc>
            </a:pPr>
          </a:p>
          <a:p>
            <a:pPr algn="l">
              <a:lnSpc>
                <a:spcPts val="3495"/>
              </a:lnSpc>
            </a:pPr>
          </a:p>
          <a:p>
            <a:pPr algn="l">
              <a:lnSpc>
                <a:spcPts val="3495"/>
              </a:lnSpc>
            </a:pPr>
            <a:r>
              <a:rPr lang="en-US" sz="2299">
                <a:solidFill>
                  <a:srgbClr val="23403D"/>
                </a:solidFill>
                <a:latin typeface="TT Norms"/>
                <a:ea typeface="TT Norms"/>
                <a:cs typeface="TT Norms"/>
                <a:sym typeface="TT Norms"/>
              </a:rPr>
              <a:t>d.</a:t>
            </a:r>
          </a:p>
          <a:p>
            <a:pPr algn="l">
              <a:lnSpc>
                <a:spcPts val="3495"/>
              </a:lnSpc>
            </a:pPr>
          </a:p>
          <a:p>
            <a:pPr algn="l">
              <a:lnSpc>
                <a:spcPts val="3495"/>
              </a:lnSpc>
            </a:pPr>
            <a:r>
              <a:rPr lang="en-US" sz="2299">
                <a:solidFill>
                  <a:srgbClr val="23403D"/>
                </a:solidFill>
                <a:latin typeface="TT Norms"/>
                <a:ea typeface="TT Norms"/>
                <a:cs typeface="TT Norms"/>
                <a:sym typeface="TT Norms"/>
              </a:rPr>
              <a:t>e.</a:t>
            </a:r>
          </a:p>
          <a:p>
            <a:pPr algn="l">
              <a:lnSpc>
                <a:spcPts val="3495"/>
              </a:lnSpc>
            </a:pPr>
          </a:p>
          <a:p>
            <a:pPr algn="l">
              <a:lnSpc>
                <a:spcPts val="3495"/>
              </a:lnSpc>
            </a:pPr>
            <a:r>
              <a:rPr lang="en-US" sz="2299">
                <a:solidFill>
                  <a:srgbClr val="23403D"/>
                </a:solidFill>
                <a:latin typeface="TT Norms"/>
                <a:ea typeface="TT Norms"/>
                <a:cs typeface="TT Norms"/>
                <a:sym typeface="TT Norms"/>
              </a:rPr>
              <a:t>f.</a:t>
            </a:r>
          </a:p>
          <a:p>
            <a:pPr algn="l">
              <a:lnSpc>
                <a:spcPts val="3495"/>
              </a:lnSpc>
            </a:pPr>
            <a:r>
              <a:rPr lang="en-US" sz="2299">
                <a:solidFill>
                  <a:srgbClr val="23403D"/>
                </a:solidFill>
                <a:latin typeface="TT Norms"/>
                <a:ea typeface="TT Norms"/>
                <a:cs typeface="TT Norms"/>
                <a:sym typeface="TT Norms"/>
              </a:rPr>
              <a:t>g.</a:t>
            </a:r>
          </a:p>
          <a:p>
            <a:pPr algn="l">
              <a:lnSpc>
                <a:spcPts val="3495"/>
              </a:lnSpc>
            </a:pPr>
            <a:r>
              <a:rPr lang="en-US" sz="2299">
                <a:solidFill>
                  <a:srgbClr val="23403D"/>
                </a:solidFill>
                <a:latin typeface="TT Norms"/>
                <a:ea typeface="TT Norms"/>
                <a:cs typeface="TT Norms"/>
                <a:sym typeface="TT Norms"/>
              </a:rPr>
              <a:t>h.</a:t>
            </a:r>
          </a:p>
          <a:p>
            <a:pPr algn="l">
              <a:lnSpc>
                <a:spcPts val="3495"/>
              </a:lnSpc>
            </a:pPr>
            <a:r>
              <a:rPr lang="en-US" sz="2299">
                <a:solidFill>
                  <a:srgbClr val="23403D"/>
                </a:solidFill>
                <a:latin typeface="TT Norms"/>
                <a:ea typeface="TT Norms"/>
                <a:cs typeface="TT Norms"/>
                <a:sym typeface="TT Norms"/>
              </a:rPr>
              <a:t>i.</a:t>
            </a:r>
          </a:p>
          <a:p>
            <a:pPr algn="l">
              <a:lnSpc>
                <a:spcPts val="3495"/>
              </a:lnSpc>
            </a:pPr>
            <a:r>
              <a:rPr lang="en-US" sz="2299">
                <a:solidFill>
                  <a:srgbClr val="23403D"/>
                </a:solidFill>
                <a:latin typeface="TT Norms"/>
                <a:ea typeface="TT Norms"/>
                <a:cs typeface="TT Norms"/>
                <a:sym typeface="TT Norms"/>
              </a:rPr>
              <a:t>j.</a:t>
            </a:r>
          </a:p>
        </p:txBody>
      </p:sp>
      <p:sp>
        <p:nvSpPr>
          <p:cNvPr name="TextBox 28" id="28"/>
          <p:cNvSpPr txBox="true"/>
          <p:nvPr/>
        </p:nvSpPr>
        <p:spPr>
          <a:xfrm rot="0">
            <a:off x="1099583" y="2997835"/>
            <a:ext cx="16750318" cy="6544895"/>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Ketua I didampingi oleh Wakil Sekjen IV, Wakil Bendahara II, Wakil Bendahara III, dan Ketua Departemen Kaderisasi dan Organisasi.</a:t>
            </a:r>
          </a:p>
          <a:p>
            <a:pPr algn="l">
              <a:lnSpc>
                <a:spcPts val="3495"/>
              </a:lnSpc>
            </a:pP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etua II didampingi oleh Wakil Sekjen III, Wakil Bendahara I, dan Ketua Departemen Dalam dan Luar Negeri.</a:t>
            </a:r>
          </a:p>
          <a:p>
            <a:pPr algn="l">
              <a:lnSpc>
                <a:spcPts val="3495"/>
              </a:lnSpc>
            </a:pPr>
            <a:r>
              <a:rPr lang="en-US" sz="2299">
                <a:solidFill>
                  <a:srgbClr val="23403D"/>
                </a:solidFill>
                <a:latin typeface="TT Norms"/>
                <a:ea typeface="TT Norms"/>
                <a:cs typeface="TT Norms"/>
                <a:sym typeface="TT Norms"/>
              </a:rPr>
              <a:t>Ketua III didampingi oleh Ketua Departemen Pembinaan dan Pengembangan Lembaga Pendidikan, Ketua Departemen Olahraga, Seni, dan Budaya, dan Ketua Departemen Pembinaan dan Pengembangan PAUDNI, Pendidikan Khusus, dan Nonformal.</a:t>
            </a:r>
          </a:p>
          <a:p>
            <a:pPr algn="l">
              <a:lnSpc>
                <a:spcPts val="3495"/>
              </a:lnSpc>
            </a:pPr>
            <a:r>
              <a:rPr lang="en-US" sz="2299">
                <a:solidFill>
                  <a:srgbClr val="23403D"/>
                </a:solidFill>
                <a:latin typeface="TT Norms"/>
                <a:ea typeface="TT Norms"/>
                <a:cs typeface="TT Norms"/>
                <a:sym typeface="TT Norms"/>
              </a:rPr>
              <a:t>Ketua IV didampingi oleh Wakil Sekjen V, Ketua Departemen Pengembangan Profesi dan Karier Guru, Pendidik, dan Tenaga Kependidikan, dan Departemen Keanggotaan dan Digitalisasi.</a:t>
            </a:r>
          </a:p>
          <a:p>
            <a:pPr algn="l">
              <a:lnSpc>
                <a:spcPts val="3495"/>
              </a:lnSpc>
            </a:pPr>
            <a:r>
              <a:rPr lang="en-US" sz="2299">
                <a:solidFill>
                  <a:srgbClr val="23403D"/>
                </a:solidFill>
                <a:latin typeface="TT Norms"/>
                <a:ea typeface="TT Norms"/>
                <a:cs typeface="TT Norms"/>
                <a:sym typeface="TT Norms"/>
              </a:rPr>
              <a:t>Ketua V didampingi oleh Ketua Departemen Penelitian dan Pengabdian Masyarakat, Ketua Departemen Penegakan Kode Etik dan Advokasi, dan Ketua Departemen Pembinaan Mental dan Karakter Bangsa.</a:t>
            </a:r>
          </a:p>
          <a:p>
            <a:pPr algn="l">
              <a:lnSpc>
                <a:spcPts val="3495"/>
              </a:lnSpc>
            </a:pP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etua VI didampingi oleh Ketua Departemen Pemberdayaan Perempuan dan Ketua Departemen Komunikasi dan Informasi.</a:t>
            </a:r>
          </a:p>
          <a:p>
            <a:pPr algn="l">
              <a:lnSpc>
                <a:spcPts val="3495"/>
              </a:lnSpc>
            </a:pPr>
            <a:r>
              <a:rPr lang="en-US" sz="2299">
                <a:solidFill>
                  <a:srgbClr val="23403D"/>
                </a:solidFill>
                <a:latin typeface="TT Norms"/>
                <a:ea typeface="TT Norms"/>
                <a:cs typeface="TT Norms"/>
                <a:sym typeface="TT Norms"/>
              </a:rPr>
              <a:t>Ketua VII didampingi oleh Wakil Sekjen I, Wakil Sekje</a:t>
            </a:r>
            <a:r>
              <a:rPr lang="en-US" sz="2299">
                <a:solidFill>
                  <a:srgbClr val="23403D"/>
                </a:solidFill>
                <a:latin typeface="TT Norms"/>
                <a:ea typeface="TT Norms"/>
                <a:cs typeface="TT Norms"/>
                <a:sym typeface="TT Norms"/>
              </a:rPr>
              <a:t>n II, dan Wakil Sekjen V</a:t>
            </a:r>
          </a:p>
          <a:p>
            <a:pPr algn="l">
              <a:lnSpc>
                <a:spcPts val="3495"/>
              </a:lnSpc>
            </a:pPr>
            <a:r>
              <a:rPr lang="en-US" sz="2299">
                <a:solidFill>
                  <a:srgbClr val="23403D"/>
                </a:solidFill>
                <a:latin typeface="TT Norms"/>
                <a:ea typeface="TT Norms"/>
                <a:cs typeface="TT Norms"/>
                <a:sym typeface="TT Norms"/>
              </a:rPr>
              <a:t>Ketua VIII didampingi oleh Wakil Sekjen II, Ketua Departemen Bantuan Hukum dan Perlindungan Profesi.</a:t>
            </a:r>
          </a:p>
          <a:p>
            <a:pPr algn="l">
              <a:lnSpc>
                <a:spcPts val="3495"/>
              </a:lnSpc>
            </a:pPr>
            <a:r>
              <a:rPr lang="en-US" sz="2299">
                <a:solidFill>
                  <a:srgbClr val="23403D"/>
                </a:solidFill>
                <a:latin typeface="TT Norms"/>
                <a:ea typeface="TT Norms"/>
                <a:cs typeface="TT Norms"/>
                <a:sym typeface="TT Norms"/>
              </a:rPr>
              <a:t>Ketua IX didampingi oleh Bendahara, Wakil Bendahara II, dan Ketua Departemen Kerja Sama dan Pengembangan Usaha.</a:t>
            </a:r>
          </a:p>
          <a:p>
            <a:pPr algn="l">
              <a:lnSpc>
                <a:spcPts val="3495"/>
              </a:lnSpc>
            </a:pPr>
            <a:r>
              <a:rPr lang="en-US" sz="2299">
                <a:solidFill>
                  <a:srgbClr val="23403D"/>
                </a:solidFill>
                <a:latin typeface="TT Norms"/>
                <a:ea typeface="TT Norms"/>
                <a:cs typeface="TT Norms"/>
                <a:sym typeface="TT Norms"/>
              </a:rPr>
              <a:t>Ketua X didampingi oleh Wakil Sekjen III, Ketua Departemen Kesejahteraan dan Ketenagakerjaan.</a:t>
            </a:r>
          </a:p>
        </p:txBody>
      </p:sp>
      <p:sp>
        <p:nvSpPr>
          <p:cNvPr name="TextBox 29" id="29"/>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4 Lanjutan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248943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4</a:t>
            </a:r>
          </a:p>
          <a:p>
            <a:pPr algn="ctr">
              <a:lnSpc>
                <a:spcPts val="1249"/>
              </a:lnSpc>
            </a:pPr>
            <a:r>
              <a:rPr lang="en-US" b="true" sz="2499">
                <a:solidFill>
                  <a:srgbClr val="23403D"/>
                </a:solidFill>
                <a:latin typeface="TT Norms Bold"/>
                <a:ea typeface="TT Norms Bold"/>
                <a:cs typeface="TT Norms Bold"/>
                <a:sym typeface="TT Norms Bold"/>
              </a:rPr>
              <a:t>Ketua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15038" y="2846417"/>
            <a:ext cx="16950358" cy="3039993"/>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Tugas pengkoordinasian provinsi sebagaimana dimaksud pada ayat (5) berlaku 2 (dua) tahun dan akan diatur kembali dengan keputusan Pengurus Besar PGRI.</a:t>
            </a:r>
          </a:p>
          <a:p>
            <a:pPr algn="l">
              <a:lnSpc>
                <a:spcPts val="3495"/>
              </a:lnSpc>
            </a:pPr>
            <a:r>
              <a:rPr lang="en-US" sz="2299">
                <a:solidFill>
                  <a:srgbClr val="23403D"/>
                </a:solidFill>
                <a:latin typeface="TT Norms"/>
                <a:ea typeface="TT Norms"/>
                <a:cs typeface="TT Norms"/>
                <a:sym typeface="TT Norms"/>
              </a:rPr>
              <a:t>Tugas pengkoordinasian sebagaim</a:t>
            </a:r>
            <a:r>
              <a:rPr lang="en-US" sz="2299">
                <a:solidFill>
                  <a:srgbClr val="23403D"/>
                </a:solidFill>
                <a:latin typeface="TT Norms"/>
                <a:ea typeface="TT Norms"/>
                <a:cs typeface="TT Norms"/>
                <a:sym typeface="TT Norms"/>
              </a:rPr>
              <a:t>ana dimaksud pada ayat (5) dilaksanakan secara luring dan/atau daring paling sedikit 6 (enam) bulan sekali.</a:t>
            </a:r>
          </a:p>
          <a:p>
            <a:pPr algn="l">
              <a:lnSpc>
                <a:spcPts val="3495"/>
              </a:lnSpc>
            </a:pPr>
            <a:r>
              <a:rPr lang="en-US" sz="2299">
                <a:solidFill>
                  <a:srgbClr val="23403D"/>
                </a:solidFill>
                <a:latin typeface="TT Norms"/>
                <a:ea typeface="TT Norms"/>
                <a:cs typeface="TT Norms"/>
                <a:sym typeface="TT Norms"/>
              </a:rPr>
              <a:t>Melaporkan hasil koordinasi dengan provinsi dan departemen yang dibidaninya secara tertulis dan periodik pada Rapat Pengurus Harian</a:t>
            </a:r>
          </a:p>
          <a:p>
            <a:pPr algn="l">
              <a:lnSpc>
                <a:spcPts val="3495"/>
              </a:lnSpc>
            </a:pPr>
            <a:r>
              <a:rPr lang="en-US" sz="2299">
                <a:solidFill>
                  <a:srgbClr val="23403D"/>
                </a:solidFill>
                <a:latin typeface="TT Norms"/>
                <a:ea typeface="TT Norms"/>
                <a:cs typeface="TT Norms"/>
                <a:sym typeface="TT Norms"/>
              </a:rPr>
              <a:t>Melaksanakan evaluasi pelaksanaan program dengan departemen yang dibidanginya minimal 2 (dua) kali dalam 1 (satu) tahun.</a:t>
            </a:r>
          </a:p>
        </p:txBody>
      </p:sp>
      <p:sp>
        <p:nvSpPr>
          <p:cNvPr name="TextBox 26" id="26"/>
          <p:cNvSpPr txBox="true"/>
          <p:nvPr/>
        </p:nvSpPr>
        <p:spPr>
          <a:xfrm rot="0">
            <a:off x="342675" y="2836892"/>
            <a:ext cx="572364" cy="3039993"/>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(7)</a:t>
            </a:r>
          </a:p>
          <a:p>
            <a:pPr algn="l">
              <a:lnSpc>
                <a:spcPts val="3495"/>
              </a:lnSpc>
            </a:pPr>
          </a:p>
          <a:p>
            <a:pPr algn="l">
              <a:lnSpc>
                <a:spcPts val="3495"/>
              </a:lnSpc>
            </a:pPr>
            <a:r>
              <a:rPr lang="en-US" sz="2299">
                <a:solidFill>
                  <a:srgbClr val="23403D"/>
                </a:solidFill>
                <a:latin typeface="TT Norms"/>
                <a:ea typeface="TT Norms"/>
                <a:cs typeface="TT Norms"/>
                <a:sym typeface="TT Norms"/>
              </a:rPr>
              <a:t>(8)</a:t>
            </a:r>
          </a:p>
          <a:p>
            <a:pPr algn="l">
              <a:lnSpc>
                <a:spcPts val="3495"/>
              </a:lnSpc>
            </a:pPr>
          </a:p>
          <a:p>
            <a:pPr algn="l">
              <a:lnSpc>
                <a:spcPts val="3495"/>
              </a:lnSpc>
            </a:pPr>
            <a:r>
              <a:rPr lang="en-US" sz="2299">
                <a:solidFill>
                  <a:srgbClr val="23403D"/>
                </a:solidFill>
                <a:latin typeface="TT Norms"/>
                <a:ea typeface="TT Norms"/>
                <a:cs typeface="TT Norms"/>
                <a:sym typeface="TT Norms"/>
              </a:rPr>
              <a:t>(9)</a:t>
            </a:r>
          </a:p>
          <a:p>
            <a:pPr algn="l">
              <a:lnSpc>
                <a:spcPts val="3495"/>
              </a:lnSpc>
            </a:pPr>
          </a:p>
          <a:p>
            <a:pPr algn="l">
              <a:lnSpc>
                <a:spcPts val="3495"/>
              </a:lnSpc>
            </a:pPr>
            <a:r>
              <a:rPr lang="en-US" sz="2299">
                <a:solidFill>
                  <a:srgbClr val="23403D"/>
                </a:solidFill>
                <a:latin typeface="TT Norms"/>
                <a:ea typeface="TT Norms"/>
                <a:cs typeface="TT Norms"/>
                <a:sym typeface="TT Norms"/>
              </a:rPr>
              <a:t>(10)</a:t>
            </a:r>
          </a:p>
        </p:txBody>
      </p:sp>
      <p:sp>
        <p:nvSpPr>
          <p:cNvPr name="TextBox 27" id="27"/>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4 Lanjutan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3512580"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5</a:t>
            </a:r>
          </a:p>
          <a:p>
            <a:pPr algn="ctr">
              <a:lnSpc>
                <a:spcPts val="1249"/>
              </a:lnSpc>
            </a:pPr>
            <a:r>
              <a:rPr lang="en-US" b="true" sz="2499">
                <a:solidFill>
                  <a:srgbClr val="23403D"/>
                </a:solidFill>
                <a:latin typeface="TT Norms Bold"/>
                <a:ea typeface="TT Norms Bold"/>
                <a:cs typeface="TT Norms Bold"/>
                <a:sym typeface="TT Norms Bold"/>
              </a:rPr>
              <a:t>Sekr</a:t>
            </a:r>
            <a:r>
              <a:rPr lang="en-US" b="true" sz="2499">
                <a:solidFill>
                  <a:srgbClr val="23403D"/>
                </a:solidFill>
                <a:latin typeface="TT Norms Bold"/>
                <a:ea typeface="TT Norms Bold"/>
                <a:cs typeface="TT Norms Bold"/>
                <a:sym typeface="TT Norms Bold"/>
              </a:rPr>
              <a:t>etaris Jenderal</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870551" y="2531221"/>
            <a:ext cx="16950358" cy="1287542"/>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Sekretaris Jenderal mempunyai tugas, merencanakan, mengatur, mengkoordinasikan, membi</a:t>
            </a:r>
            <a:r>
              <a:rPr lang="en-US" sz="2299">
                <a:solidFill>
                  <a:srgbClr val="23403D"/>
                </a:solidFill>
                <a:latin typeface="TT Norms"/>
                <a:ea typeface="TT Norms"/>
                <a:cs typeface="TT Norms"/>
                <a:sym typeface="TT Norms"/>
              </a:rPr>
              <a:t>na, mengendalikan, dan mengevaluasi pelaksanaan tugas kesekretariatan Pengurus Besar PGRI.</a:t>
            </a:r>
          </a:p>
          <a:p>
            <a:pPr algn="l">
              <a:lnSpc>
                <a:spcPts val="3495"/>
              </a:lnSpc>
            </a:pPr>
            <a:r>
              <a:rPr lang="en-US" sz="2299">
                <a:solidFill>
                  <a:srgbClr val="23403D"/>
                </a:solidFill>
                <a:latin typeface="TT Norms"/>
                <a:ea typeface="TT Norms"/>
                <a:cs typeface="TT Norms"/>
                <a:sym typeface="TT Norms"/>
              </a:rPr>
              <a:t>B</a:t>
            </a:r>
            <a:r>
              <a:rPr lang="en-US" sz="2299">
                <a:solidFill>
                  <a:srgbClr val="23403D"/>
                </a:solidFill>
                <a:latin typeface="TT Norms"/>
                <a:ea typeface="TT Norms"/>
                <a:cs typeface="TT Norms"/>
                <a:sym typeface="TT Norms"/>
              </a:rPr>
              <a:t>erdasarkan tugas sebagaimana dimaksud pada ayat (1), Sekretaris Jenderal mempunyai fungsi :</a:t>
            </a:r>
          </a:p>
        </p:txBody>
      </p:sp>
      <p:sp>
        <p:nvSpPr>
          <p:cNvPr name="TextBox 26" id="26"/>
          <p:cNvSpPr txBox="true"/>
          <p:nvPr/>
        </p:nvSpPr>
        <p:spPr>
          <a:xfrm rot="0">
            <a:off x="342675" y="2521696"/>
            <a:ext cx="572364" cy="3039993"/>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(1)</a:t>
            </a:r>
          </a:p>
          <a:p>
            <a:pPr algn="l">
              <a:lnSpc>
                <a:spcPts val="3495"/>
              </a:lnSpc>
            </a:pPr>
          </a:p>
          <a:p>
            <a:pPr algn="l">
              <a:lnSpc>
                <a:spcPts val="3495"/>
              </a:lnSpc>
            </a:pPr>
            <a:r>
              <a:rPr lang="en-US" sz="2299">
                <a:solidFill>
                  <a:srgbClr val="23403D"/>
                </a:solidFill>
                <a:latin typeface="TT Norms"/>
                <a:ea typeface="TT Norms"/>
                <a:cs typeface="TT Norms"/>
                <a:sym typeface="TT Norms"/>
              </a:rPr>
              <a:t>(2)</a:t>
            </a:r>
          </a:p>
          <a:p>
            <a:pPr algn="l">
              <a:lnSpc>
                <a:spcPts val="3495"/>
              </a:lnSpc>
            </a:pPr>
          </a:p>
          <a:p>
            <a:pPr algn="l">
              <a:lnSpc>
                <a:spcPts val="3495"/>
              </a:lnSpc>
            </a:pPr>
          </a:p>
          <a:p>
            <a:pPr algn="l">
              <a:lnSpc>
                <a:spcPts val="3495"/>
              </a:lnSpc>
            </a:pPr>
          </a:p>
          <a:p>
            <a:pPr algn="l">
              <a:lnSpc>
                <a:spcPts val="3495"/>
              </a:lnSpc>
            </a:pPr>
          </a:p>
        </p:txBody>
      </p:sp>
      <p:sp>
        <p:nvSpPr>
          <p:cNvPr name="TextBox 27" id="27"/>
          <p:cNvSpPr txBox="true"/>
          <p:nvPr/>
        </p:nvSpPr>
        <p:spPr>
          <a:xfrm rot="0">
            <a:off x="899126" y="3796243"/>
            <a:ext cx="572364" cy="4354331"/>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a.</a:t>
            </a:r>
          </a:p>
          <a:p>
            <a:pPr algn="l">
              <a:lnSpc>
                <a:spcPts val="3495"/>
              </a:lnSpc>
            </a:pPr>
          </a:p>
          <a:p>
            <a:pPr algn="l">
              <a:lnSpc>
                <a:spcPts val="3495"/>
              </a:lnSpc>
            </a:pPr>
            <a:r>
              <a:rPr lang="en-US" sz="2299">
                <a:solidFill>
                  <a:srgbClr val="23403D"/>
                </a:solidFill>
                <a:latin typeface="TT Norms"/>
                <a:ea typeface="TT Norms"/>
                <a:cs typeface="TT Norms"/>
                <a:sym typeface="TT Norms"/>
              </a:rPr>
              <a:t>b.</a:t>
            </a:r>
          </a:p>
          <a:p>
            <a:pPr algn="l">
              <a:lnSpc>
                <a:spcPts val="3495"/>
              </a:lnSpc>
            </a:pPr>
            <a:r>
              <a:rPr lang="en-US" sz="2299">
                <a:solidFill>
                  <a:srgbClr val="23403D"/>
                </a:solidFill>
                <a:latin typeface="TT Norms"/>
                <a:ea typeface="TT Norms"/>
                <a:cs typeface="TT Norms"/>
                <a:sym typeface="TT Norms"/>
              </a:rPr>
              <a:t>c.</a:t>
            </a:r>
          </a:p>
          <a:p>
            <a:pPr algn="l">
              <a:lnSpc>
                <a:spcPts val="3495"/>
              </a:lnSpc>
            </a:pPr>
            <a:r>
              <a:rPr lang="en-US" sz="2299">
                <a:solidFill>
                  <a:srgbClr val="23403D"/>
                </a:solidFill>
                <a:latin typeface="TT Norms"/>
                <a:ea typeface="TT Norms"/>
                <a:cs typeface="TT Norms"/>
                <a:sym typeface="TT Norms"/>
              </a:rPr>
              <a:t>d.</a:t>
            </a:r>
          </a:p>
          <a:p>
            <a:pPr algn="l">
              <a:lnSpc>
                <a:spcPts val="3495"/>
              </a:lnSpc>
            </a:pPr>
            <a:r>
              <a:rPr lang="en-US" sz="2299">
                <a:solidFill>
                  <a:srgbClr val="23403D"/>
                </a:solidFill>
                <a:latin typeface="TT Norms"/>
                <a:ea typeface="TT Norms"/>
                <a:cs typeface="TT Norms"/>
                <a:sym typeface="TT Norms"/>
              </a:rPr>
              <a:t>e.</a:t>
            </a:r>
          </a:p>
          <a:p>
            <a:pPr algn="l">
              <a:lnSpc>
                <a:spcPts val="3495"/>
              </a:lnSpc>
            </a:pPr>
          </a:p>
          <a:p>
            <a:pPr algn="l">
              <a:lnSpc>
                <a:spcPts val="3495"/>
              </a:lnSpc>
            </a:pPr>
            <a:r>
              <a:rPr lang="en-US" sz="2299">
                <a:solidFill>
                  <a:srgbClr val="23403D"/>
                </a:solidFill>
                <a:latin typeface="TT Norms"/>
                <a:ea typeface="TT Norms"/>
                <a:cs typeface="TT Norms"/>
                <a:sym typeface="TT Norms"/>
              </a:rPr>
              <a:t>f.</a:t>
            </a:r>
          </a:p>
          <a:p>
            <a:pPr algn="l">
              <a:lnSpc>
                <a:spcPts val="3495"/>
              </a:lnSpc>
            </a:pPr>
            <a:r>
              <a:rPr lang="en-US" sz="2299">
                <a:solidFill>
                  <a:srgbClr val="23403D"/>
                </a:solidFill>
                <a:latin typeface="TT Norms"/>
                <a:ea typeface="TT Norms"/>
                <a:cs typeface="TT Norms"/>
                <a:sym typeface="TT Norms"/>
              </a:rPr>
              <a:t>g.</a:t>
            </a:r>
          </a:p>
          <a:p>
            <a:pPr algn="l">
              <a:lnSpc>
                <a:spcPts val="3495"/>
              </a:lnSpc>
            </a:pPr>
          </a:p>
        </p:txBody>
      </p:sp>
      <p:sp>
        <p:nvSpPr>
          <p:cNvPr name="TextBox 28" id="28"/>
          <p:cNvSpPr txBox="true"/>
          <p:nvPr/>
        </p:nvSpPr>
        <p:spPr>
          <a:xfrm rot="0">
            <a:off x="1222887" y="3805768"/>
            <a:ext cx="16740793" cy="3916218"/>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melaksanakan perencanaan kebijakan, pengendalian, pembinaan, pembaharuan dan pengembangan kesekretariatan Pengurus Besar PGRI;</a:t>
            </a:r>
          </a:p>
          <a:p>
            <a:pPr algn="l">
              <a:lnSpc>
                <a:spcPts val="3495"/>
              </a:lnSpc>
            </a:pPr>
            <a:r>
              <a:rPr lang="en-US" sz="2299">
                <a:solidFill>
                  <a:srgbClr val="23403D"/>
                </a:solidFill>
                <a:latin typeface="TT Norms"/>
                <a:ea typeface="TT Norms"/>
                <a:cs typeface="TT Norms"/>
                <a:sym typeface="TT Norms"/>
              </a:rPr>
              <a:t>mengkoordinasikan penyusunan rencana dan program kerja Pengurus Besar PGRI;</a:t>
            </a:r>
          </a:p>
          <a:p>
            <a:pPr algn="l">
              <a:lnSpc>
                <a:spcPts val="3495"/>
              </a:lnSpc>
            </a:pPr>
            <a:r>
              <a:rPr lang="en-US" sz="2299">
                <a:solidFill>
                  <a:srgbClr val="23403D"/>
                </a:solidFill>
                <a:latin typeface="TT Norms"/>
                <a:ea typeface="TT Norms"/>
                <a:cs typeface="TT Norms"/>
                <a:sym typeface="TT Norms"/>
              </a:rPr>
              <a:t>melaksanakan koordinasi penyusunan evaluasi dan pelaporan pelaksanaan program Pengurus Besar PGRI;</a:t>
            </a:r>
          </a:p>
          <a:p>
            <a:pPr algn="l">
              <a:lnSpc>
                <a:spcPts val="3495"/>
              </a:lnSpc>
            </a:pPr>
            <a:r>
              <a:rPr lang="en-US" sz="2299">
                <a:solidFill>
                  <a:srgbClr val="23403D"/>
                </a:solidFill>
                <a:latin typeface="TT Norms"/>
                <a:ea typeface="TT Norms"/>
                <a:cs typeface="TT Norms"/>
                <a:sym typeface="TT Norms"/>
              </a:rPr>
              <a:t>melaksanakan pengelolaan administrasi dan sistem informasi Pengurus Besar PGRI;</a:t>
            </a:r>
          </a:p>
          <a:p>
            <a:pPr algn="l">
              <a:lnSpc>
                <a:spcPts val="3495"/>
              </a:lnSpc>
            </a:pPr>
            <a:r>
              <a:rPr lang="en-US" sz="2299">
                <a:solidFill>
                  <a:srgbClr val="23403D"/>
                </a:solidFill>
                <a:latin typeface="TT Norms"/>
                <a:ea typeface="TT Norms"/>
                <a:cs typeface="TT Norms"/>
                <a:sym typeface="TT Norms"/>
              </a:rPr>
              <a:t>melakukan pengaturan pelayanan kesekretariatan Pengurus Besar PGRI dan berbagai pihak yang berhubungan dengan Pengurus Besar PGRI;</a:t>
            </a:r>
          </a:p>
          <a:p>
            <a:pPr algn="l">
              <a:lnSpc>
                <a:spcPts val="3495"/>
              </a:lnSpc>
            </a:pPr>
            <a:r>
              <a:rPr lang="en-US" sz="2299">
                <a:solidFill>
                  <a:srgbClr val="23403D"/>
                </a:solidFill>
                <a:latin typeface="TT Norms"/>
                <a:ea typeface="TT Norms"/>
                <a:cs typeface="TT Norms"/>
                <a:sym typeface="TT Norms"/>
              </a:rPr>
              <a:t>melaksanakan administrasi persuratan, kepegawaian, perlengkap</a:t>
            </a:r>
            <a:r>
              <a:rPr lang="en-US" sz="2299">
                <a:solidFill>
                  <a:srgbClr val="23403D"/>
                </a:solidFill>
                <a:latin typeface="TT Norms"/>
                <a:ea typeface="TT Norms"/>
                <a:cs typeface="TT Norms"/>
                <a:sym typeface="TT Norms"/>
              </a:rPr>
              <a:t>an, dan kerumah-tanggaan di lingkungan Pengurus Besar PGRI;</a:t>
            </a:r>
          </a:p>
          <a:p>
            <a:pPr algn="l">
              <a:lnSpc>
                <a:spcPts val="3495"/>
              </a:lnSpc>
            </a:pPr>
            <a:r>
              <a:rPr lang="en-US" sz="2299">
                <a:solidFill>
                  <a:srgbClr val="23403D"/>
                </a:solidFill>
                <a:latin typeface="TT Norms"/>
                <a:ea typeface="TT Norms"/>
                <a:cs typeface="TT Norms"/>
                <a:sym typeface="TT Norms"/>
              </a:rPr>
              <a:t>melakukan evaluasi dan pelaporan pelaksanaan program sekretariat Pengurus Besar PGRI.</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3512580"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5</a:t>
            </a:r>
          </a:p>
          <a:p>
            <a:pPr algn="ctr">
              <a:lnSpc>
                <a:spcPts val="1249"/>
              </a:lnSpc>
            </a:pPr>
            <a:r>
              <a:rPr lang="en-US" b="true" sz="2499">
                <a:solidFill>
                  <a:srgbClr val="23403D"/>
                </a:solidFill>
                <a:latin typeface="TT Norms Bold"/>
                <a:ea typeface="TT Norms Bold"/>
                <a:cs typeface="TT Norms Bold"/>
                <a:sym typeface="TT Norms Bold"/>
              </a:rPr>
              <a:t>Sekr</a:t>
            </a:r>
            <a:r>
              <a:rPr lang="en-US" b="true" sz="2499">
                <a:solidFill>
                  <a:srgbClr val="23403D"/>
                </a:solidFill>
                <a:latin typeface="TT Norms Bold"/>
                <a:ea typeface="TT Norms Bold"/>
                <a:cs typeface="TT Norms Bold"/>
                <a:sym typeface="TT Norms Bold"/>
              </a:rPr>
              <a:t>etaris Jenderal</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870551" y="2356556"/>
            <a:ext cx="16950358" cy="411316"/>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Berdasarkan tugas </a:t>
            </a:r>
            <a:r>
              <a:rPr lang="en-US" sz="2299">
                <a:solidFill>
                  <a:srgbClr val="23403D"/>
                </a:solidFill>
                <a:latin typeface="TT Norms"/>
                <a:ea typeface="TT Norms"/>
                <a:cs typeface="TT Norms"/>
                <a:sym typeface="TT Norms"/>
              </a:rPr>
              <a:t>dan fungsi sebagaimana dimaksud ayat (1) dan ayat (2), Sekretaris Jenderal mempunyai uraian tugas :</a:t>
            </a:r>
          </a:p>
        </p:txBody>
      </p:sp>
      <p:sp>
        <p:nvSpPr>
          <p:cNvPr name="TextBox 26" id="26"/>
          <p:cNvSpPr txBox="true"/>
          <p:nvPr/>
        </p:nvSpPr>
        <p:spPr>
          <a:xfrm rot="0">
            <a:off x="342675" y="2261306"/>
            <a:ext cx="572364" cy="762279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(3)</a:t>
            </a:r>
          </a:p>
          <a:p>
            <a:pPr algn="l">
              <a:lnSpc>
                <a:spcPts val="4162"/>
              </a:lnSpc>
            </a:pPr>
          </a:p>
          <a:p>
            <a:pPr algn="l">
              <a:lnSpc>
                <a:spcPts val="4162"/>
              </a:lnSpc>
            </a:pPr>
          </a:p>
          <a:p>
            <a:pPr algn="l">
              <a:lnSpc>
                <a:spcPts val="4162"/>
              </a:lnSpc>
            </a:pPr>
          </a:p>
          <a:p>
            <a:pPr algn="l">
              <a:lnSpc>
                <a:spcPts val="4162"/>
              </a:lnSpc>
            </a:pPr>
          </a:p>
          <a:p>
            <a:pPr algn="l">
              <a:lnSpc>
                <a:spcPts val="3449"/>
              </a:lnSpc>
            </a:pPr>
          </a:p>
          <a:p>
            <a:pPr algn="l">
              <a:lnSpc>
                <a:spcPts val="3449"/>
              </a:lnSpc>
            </a:pP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r>
              <a:rPr lang="en-US" sz="2299">
                <a:solidFill>
                  <a:srgbClr val="23403D"/>
                </a:solidFill>
                <a:latin typeface="TT Norms"/>
                <a:ea typeface="TT Norms"/>
                <a:cs typeface="TT Norms"/>
                <a:sym typeface="TT Norms"/>
              </a:rPr>
              <a:t>(4)</a:t>
            </a:r>
          </a:p>
        </p:txBody>
      </p:sp>
      <p:sp>
        <p:nvSpPr>
          <p:cNvPr name="TextBox 27" id="27"/>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5 Lanjutan</a:t>
            </a:r>
          </a:p>
        </p:txBody>
      </p:sp>
      <p:sp>
        <p:nvSpPr>
          <p:cNvPr name="TextBox 28" id="28"/>
          <p:cNvSpPr txBox="true"/>
          <p:nvPr/>
        </p:nvSpPr>
        <p:spPr>
          <a:xfrm rot="0">
            <a:off x="899126" y="2767872"/>
            <a:ext cx="572364" cy="667706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p>
          <a:p>
            <a:pPr algn="l">
              <a:lnSpc>
                <a:spcPts val="2989"/>
              </a:lnSpc>
            </a:pPr>
            <a:r>
              <a:rPr lang="en-US" sz="2299">
                <a:solidFill>
                  <a:srgbClr val="23403D"/>
                </a:solidFill>
                <a:latin typeface="TT Norms"/>
                <a:ea typeface="TT Norms"/>
                <a:cs typeface="TT Norms"/>
                <a:sym typeface="TT Norms"/>
              </a:rPr>
              <a:t>b.</a:t>
            </a:r>
          </a:p>
          <a:p>
            <a:pPr algn="l">
              <a:lnSpc>
                <a:spcPts val="2989"/>
              </a:lnSpc>
            </a:pPr>
            <a:r>
              <a:rPr lang="en-US" sz="2299">
                <a:solidFill>
                  <a:srgbClr val="23403D"/>
                </a:solidFill>
                <a:latin typeface="TT Norms"/>
                <a:ea typeface="TT Norms"/>
                <a:cs typeface="TT Norms"/>
                <a:sym typeface="TT Norms"/>
              </a:rPr>
              <a:t>c.</a:t>
            </a:r>
          </a:p>
          <a:p>
            <a:pPr algn="l">
              <a:lnSpc>
                <a:spcPts val="2989"/>
              </a:lnSpc>
            </a:pPr>
            <a:r>
              <a:rPr lang="en-US" sz="2299">
                <a:solidFill>
                  <a:srgbClr val="23403D"/>
                </a:solidFill>
                <a:latin typeface="TT Norms"/>
                <a:ea typeface="TT Norms"/>
                <a:cs typeface="TT Norms"/>
                <a:sym typeface="TT Norms"/>
              </a:rPr>
              <a:t>d.</a:t>
            </a:r>
          </a:p>
          <a:p>
            <a:pPr algn="l">
              <a:lnSpc>
                <a:spcPts val="2989"/>
              </a:lnSpc>
            </a:pPr>
            <a:r>
              <a:rPr lang="en-US" sz="2299">
                <a:solidFill>
                  <a:srgbClr val="23403D"/>
                </a:solidFill>
                <a:latin typeface="TT Norms"/>
                <a:ea typeface="TT Norms"/>
                <a:cs typeface="TT Norms"/>
                <a:sym typeface="TT Norms"/>
              </a:rPr>
              <a:t>e.</a:t>
            </a:r>
          </a:p>
          <a:p>
            <a:pPr algn="l">
              <a:lnSpc>
                <a:spcPts val="2989"/>
              </a:lnSpc>
            </a:pPr>
          </a:p>
          <a:p>
            <a:pPr algn="l">
              <a:lnSpc>
                <a:spcPts val="2989"/>
              </a:lnSpc>
            </a:pPr>
            <a:r>
              <a:rPr lang="en-US" sz="2299">
                <a:solidFill>
                  <a:srgbClr val="23403D"/>
                </a:solidFill>
                <a:latin typeface="TT Norms"/>
                <a:ea typeface="TT Norms"/>
                <a:cs typeface="TT Norms"/>
                <a:sym typeface="TT Norms"/>
              </a:rPr>
              <a:t>f.</a:t>
            </a:r>
          </a:p>
          <a:p>
            <a:pPr algn="l">
              <a:lnSpc>
                <a:spcPts val="2989"/>
              </a:lnSpc>
            </a:pPr>
            <a:r>
              <a:rPr lang="en-US" sz="2299">
                <a:solidFill>
                  <a:srgbClr val="23403D"/>
                </a:solidFill>
                <a:latin typeface="TT Norms"/>
                <a:ea typeface="TT Norms"/>
                <a:cs typeface="TT Norms"/>
                <a:sym typeface="TT Norms"/>
              </a:rPr>
              <a:t>g.</a:t>
            </a:r>
          </a:p>
          <a:p>
            <a:pPr algn="l">
              <a:lnSpc>
                <a:spcPts val="2989"/>
              </a:lnSpc>
            </a:pPr>
            <a:r>
              <a:rPr lang="en-US" sz="2299">
                <a:solidFill>
                  <a:srgbClr val="23403D"/>
                </a:solidFill>
                <a:latin typeface="TT Norms"/>
                <a:ea typeface="TT Norms"/>
                <a:cs typeface="TT Norms"/>
                <a:sym typeface="TT Norms"/>
              </a:rPr>
              <a:t>h.</a:t>
            </a:r>
          </a:p>
          <a:p>
            <a:pPr algn="l">
              <a:lnSpc>
                <a:spcPts val="2989"/>
              </a:lnSpc>
            </a:pPr>
            <a:r>
              <a:rPr lang="en-US" sz="2299">
                <a:solidFill>
                  <a:srgbClr val="23403D"/>
                </a:solidFill>
                <a:latin typeface="TT Norms"/>
                <a:ea typeface="TT Norms"/>
                <a:cs typeface="TT Norms"/>
                <a:sym typeface="TT Norms"/>
              </a:rPr>
              <a:t>i.</a:t>
            </a:r>
          </a:p>
          <a:p>
            <a:pPr algn="l">
              <a:lnSpc>
                <a:spcPts val="2989"/>
              </a:lnSpc>
            </a:pPr>
            <a:r>
              <a:rPr lang="en-US" sz="2299">
                <a:solidFill>
                  <a:srgbClr val="23403D"/>
                </a:solidFill>
                <a:latin typeface="TT Norms"/>
                <a:ea typeface="TT Norms"/>
                <a:cs typeface="TT Norms"/>
                <a:sym typeface="TT Norms"/>
              </a:rPr>
              <a:t>j.</a:t>
            </a:r>
          </a:p>
          <a:p>
            <a:pPr algn="l">
              <a:lnSpc>
                <a:spcPts val="2989"/>
              </a:lnSpc>
            </a:pPr>
            <a:r>
              <a:rPr lang="en-US" sz="2299">
                <a:solidFill>
                  <a:srgbClr val="23403D"/>
                </a:solidFill>
                <a:latin typeface="TT Norms"/>
                <a:ea typeface="TT Norms"/>
                <a:cs typeface="TT Norms"/>
                <a:sym typeface="TT Norms"/>
              </a:rPr>
              <a:t>k.</a:t>
            </a:r>
          </a:p>
          <a:p>
            <a:pPr algn="l">
              <a:lnSpc>
                <a:spcPts val="2989"/>
              </a:lnSpc>
            </a:pPr>
            <a:r>
              <a:rPr lang="en-US" sz="2299">
                <a:solidFill>
                  <a:srgbClr val="23403D"/>
                </a:solidFill>
                <a:latin typeface="TT Norms"/>
                <a:ea typeface="TT Norms"/>
                <a:cs typeface="TT Norms"/>
                <a:sym typeface="TT Norms"/>
              </a:rPr>
              <a:t>l.</a:t>
            </a:r>
          </a:p>
          <a:p>
            <a:pPr algn="l">
              <a:lnSpc>
                <a:spcPts val="2989"/>
              </a:lnSpc>
            </a:pPr>
            <a:r>
              <a:rPr lang="en-US" sz="2299">
                <a:solidFill>
                  <a:srgbClr val="23403D"/>
                </a:solidFill>
                <a:latin typeface="TT Norms"/>
                <a:ea typeface="TT Norms"/>
                <a:cs typeface="TT Norms"/>
                <a:sym typeface="TT Norms"/>
              </a:rPr>
              <a:t>m.</a:t>
            </a:r>
          </a:p>
          <a:p>
            <a:pPr algn="l">
              <a:lnSpc>
                <a:spcPts val="2989"/>
              </a:lnSpc>
            </a:pPr>
            <a:r>
              <a:rPr lang="en-US" sz="2299">
                <a:solidFill>
                  <a:srgbClr val="23403D"/>
                </a:solidFill>
                <a:latin typeface="TT Norms"/>
                <a:ea typeface="TT Norms"/>
                <a:cs typeface="TT Norms"/>
                <a:sym typeface="TT Norms"/>
              </a:rPr>
              <a:t>n.</a:t>
            </a:r>
          </a:p>
          <a:p>
            <a:pPr algn="l">
              <a:lnSpc>
                <a:spcPts val="2989"/>
              </a:lnSpc>
            </a:pPr>
            <a:r>
              <a:rPr lang="en-US" sz="2299">
                <a:solidFill>
                  <a:srgbClr val="23403D"/>
                </a:solidFill>
                <a:latin typeface="TT Norms"/>
                <a:ea typeface="TT Norms"/>
                <a:cs typeface="TT Norms"/>
                <a:sym typeface="TT Norms"/>
              </a:rPr>
              <a:t>o.</a:t>
            </a:r>
          </a:p>
          <a:p>
            <a:pPr algn="l">
              <a:lnSpc>
                <a:spcPts val="2989"/>
              </a:lnSpc>
            </a:pPr>
            <a:r>
              <a:rPr lang="en-US" sz="2299">
                <a:solidFill>
                  <a:srgbClr val="23403D"/>
                </a:solidFill>
                <a:latin typeface="TT Norms"/>
                <a:ea typeface="TT Norms"/>
                <a:cs typeface="TT Norms"/>
                <a:sym typeface="TT Norms"/>
              </a:rPr>
              <a:t>p.</a:t>
            </a:r>
          </a:p>
        </p:txBody>
      </p:sp>
      <p:sp>
        <p:nvSpPr>
          <p:cNvPr name="TextBox 29" id="29"/>
          <p:cNvSpPr txBox="true"/>
          <p:nvPr/>
        </p:nvSpPr>
        <p:spPr>
          <a:xfrm rot="0">
            <a:off x="1312377" y="2780470"/>
            <a:ext cx="17102692" cy="667706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mengkoordinasikan penyusunan program kerja Pengurus Besar PGRI berdasarkan program Dasa Karsa/Mandatori PGRI hasil Kongres XXIII PGRI;</a:t>
            </a:r>
          </a:p>
          <a:p>
            <a:pPr algn="l">
              <a:lnSpc>
                <a:spcPts val="2989"/>
              </a:lnSpc>
            </a:pPr>
            <a:r>
              <a:rPr lang="en-US" sz="2299">
                <a:solidFill>
                  <a:srgbClr val="23403D"/>
                </a:solidFill>
                <a:latin typeface="TT Norms"/>
                <a:ea typeface="TT Norms"/>
                <a:cs typeface="TT Norms"/>
                <a:sym typeface="TT Norms"/>
              </a:rPr>
              <a:t>mengkoordinasikan dan memantau pelaksanaan program Pengurus Besar PGRI;</a:t>
            </a:r>
          </a:p>
          <a:p>
            <a:pPr algn="l">
              <a:lnSpc>
                <a:spcPts val="2989"/>
              </a:lnSpc>
            </a:pPr>
            <a:r>
              <a:rPr lang="en-US" sz="2299">
                <a:solidFill>
                  <a:srgbClr val="23403D"/>
                </a:solidFill>
                <a:latin typeface="TT Norms"/>
                <a:ea typeface="TT Norms"/>
                <a:cs typeface="TT Norms"/>
                <a:sym typeface="TT Norms"/>
              </a:rPr>
              <a:t>mengkoordinasikan pelaksanaan forum-forum organisasi tingkat nasional;</a:t>
            </a:r>
          </a:p>
          <a:p>
            <a:pPr algn="l">
              <a:lnSpc>
                <a:spcPts val="2989"/>
              </a:lnSpc>
            </a:pPr>
            <a:r>
              <a:rPr lang="en-US" sz="2299">
                <a:solidFill>
                  <a:srgbClr val="23403D"/>
                </a:solidFill>
                <a:latin typeface="TT Norms"/>
                <a:ea typeface="TT Norms"/>
                <a:cs typeface="TT Norms"/>
                <a:sym typeface="TT Norms"/>
              </a:rPr>
              <a:t>membantu kelancaran tugas-tugas Ketua Umum dan Ketua;</a:t>
            </a:r>
          </a:p>
          <a:p>
            <a:pPr algn="l">
              <a:lnSpc>
                <a:spcPts val="2989"/>
              </a:lnSpc>
            </a:pPr>
            <a:r>
              <a:rPr lang="en-US" sz="2299">
                <a:solidFill>
                  <a:srgbClr val="23403D"/>
                </a:solidFill>
                <a:latin typeface="TT Norms"/>
                <a:ea typeface="TT Norms"/>
                <a:cs typeface="TT Norms"/>
                <a:sym typeface="TT Norms"/>
              </a:rPr>
              <a:t>mengkoordinasikan penyusunan program kerja Pengurus Besar PGRI berdasarkan program Dasa Karsa/Mandatori PGRI hasil Kongres ke XXIII;</a:t>
            </a:r>
          </a:p>
          <a:p>
            <a:pPr algn="l">
              <a:lnSpc>
                <a:spcPts val="2989"/>
              </a:lnSpc>
            </a:pPr>
            <a:r>
              <a:rPr lang="en-US" sz="2299">
                <a:solidFill>
                  <a:srgbClr val="23403D"/>
                </a:solidFill>
                <a:latin typeface="TT Norms"/>
                <a:ea typeface="TT Norms"/>
                <a:cs typeface="TT Norms"/>
                <a:sym typeface="TT Norms"/>
              </a:rPr>
              <a:t>merencanakan, mengkoordinasikan, melaksanakan, mengendalikan program Sekretariat Pengurus Besar PGRI;</a:t>
            </a:r>
          </a:p>
          <a:p>
            <a:pPr algn="l">
              <a:lnSpc>
                <a:spcPts val="2989"/>
              </a:lnSpc>
            </a:pPr>
            <a:r>
              <a:rPr lang="en-US" sz="2299">
                <a:solidFill>
                  <a:srgbClr val="23403D"/>
                </a:solidFill>
                <a:latin typeface="TT Norms"/>
                <a:ea typeface="TT Norms"/>
                <a:cs typeface="TT Norms"/>
                <a:sym typeface="TT Norms"/>
              </a:rPr>
              <a:t>melaksanakan pengelolaan administrasi dan sistem informasi Pengurus Besar PGRI;</a:t>
            </a:r>
          </a:p>
          <a:p>
            <a:pPr algn="l">
              <a:lnSpc>
                <a:spcPts val="2989"/>
              </a:lnSpc>
            </a:pPr>
            <a:r>
              <a:rPr lang="en-US" sz="2299">
                <a:solidFill>
                  <a:srgbClr val="23403D"/>
                </a:solidFill>
                <a:latin typeface="TT Norms"/>
                <a:ea typeface="TT Norms"/>
                <a:cs typeface="TT Norms"/>
                <a:sym typeface="TT Norms"/>
              </a:rPr>
              <a:t>mengatur layanan kesekretariatan Pengurus Besar PGRI dengan berbagai pihak terkait;</a:t>
            </a:r>
          </a:p>
          <a:p>
            <a:pPr algn="l">
              <a:lnSpc>
                <a:spcPts val="2989"/>
              </a:lnSpc>
            </a:pPr>
            <a:r>
              <a:rPr lang="en-US" sz="2299">
                <a:solidFill>
                  <a:srgbClr val="23403D"/>
                </a:solidFill>
                <a:latin typeface="TT Norms"/>
                <a:ea typeface="TT Norms"/>
                <a:cs typeface="TT Norms"/>
                <a:sym typeface="TT Norms"/>
              </a:rPr>
              <a:t>mengatur terselenggaranya rapat peno, rapat pengurus harian, dan rapat pengurus perangkat kelengkapan organisasi;</a:t>
            </a:r>
          </a:p>
          <a:p>
            <a:pPr algn="l">
              <a:lnSpc>
                <a:spcPts val="2989"/>
              </a:lnSpc>
            </a:pPr>
            <a:r>
              <a:rPr lang="en-US" sz="2299">
                <a:solidFill>
                  <a:srgbClr val="23403D"/>
                </a:solidFill>
                <a:latin typeface="TT Norms"/>
                <a:ea typeface="TT Norms"/>
                <a:cs typeface="TT Norms"/>
                <a:sym typeface="TT Norms"/>
              </a:rPr>
              <a:t>melakukan pengelolaan persuratan dan pengarsipan surat dan dokumen;</a:t>
            </a:r>
          </a:p>
          <a:p>
            <a:pPr algn="l">
              <a:lnSpc>
                <a:spcPts val="2989"/>
              </a:lnSpc>
            </a:pPr>
            <a:r>
              <a:rPr lang="en-US" sz="2299">
                <a:solidFill>
                  <a:srgbClr val="23403D"/>
                </a:solidFill>
                <a:latin typeface="TT Norms"/>
                <a:ea typeface="TT Norms"/>
                <a:cs typeface="TT Norms"/>
                <a:sym typeface="TT Norms"/>
              </a:rPr>
              <a:t>melakukan pengelolaan perlengkapan kantor Pengurus Besar PGRI;</a:t>
            </a:r>
          </a:p>
          <a:p>
            <a:pPr algn="l">
              <a:lnSpc>
                <a:spcPts val="2989"/>
              </a:lnSpc>
            </a:pPr>
            <a:r>
              <a:rPr lang="en-US" sz="2299">
                <a:solidFill>
                  <a:srgbClr val="23403D"/>
                </a:solidFill>
                <a:latin typeface="TT Norms"/>
                <a:ea typeface="TT Norms"/>
                <a:cs typeface="TT Norms"/>
                <a:sym typeface="TT Norms"/>
              </a:rPr>
              <a:t>melakukan pengelolaan kekayaan dan aset Pengurus Besar PGRI;</a:t>
            </a:r>
          </a:p>
          <a:p>
            <a:pPr algn="l">
              <a:lnSpc>
                <a:spcPts val="2989"/>
              </a:lnSpc>
            </a:pPr>
            <a:r>
              <a:rPr lang="en-US" sz="2299">
                <a:solidFill>
                  <a:srgbClr val="23403D"/>
                </a:solidFill>
                <a:latin typeface="TT Norms"/>
                <a:ea typeface="TT Norms"/>
                <a:cs typeface="TT Norms"/>
                <a:sym typeface="TT Norms"/>
              </a:rPr>
              <a:t>melaksanakan pemeliharaan kebersihan, keindah</a:t>
            </a:r>
            <a:r>
              <a:rPr lang="en-US" sz="2299">
                <a:solidFill>
                  <a:srgbClr val="23403D"/>
                </a:solidFill>
                <a:latin typeface="TT Norms"/>
                <a:ea typeface="TT Norms"/>
                <a:cs typeface="TT Norms"/>
                <a:sym typeface="TT Norms"/>
              </a:rPr>
              <a:t>an, dan keamanan di lingkungan kantor Pengurus Besar PGRI;</a:t>
            </a:r>
          </a:p>
          <a:p>
            <a:pPr algn="l">
              <a:lnSpc>
                <a:spcPts val="2989"/>
              </a:lnSpc>
            </a:pPr>
            <a:r>
              <a:rPr lang="en-US" sz="2299">
                <a:solidFill>
                  <a:srgbClr val="23403D"/>
                </a:solidFill>
                <a:latin typeface="TT Norms"/>
                <a:ea typeface="TT Norms"/>
                <a:cs typeface="TT Norms"/>
                <a:sym typeface="TT Norms"/>
              </a:rPr>
              <a:t>melakukan evaluasi dan pelaporan pelaksanaan program kesekretariatan;</a:t>
            </a:r>
          </a:p>
          <a:p>
            <a:pPr algn="l">
              <a:lnSpc>
                <a:spcPts val="2989"/>
              </a:lnSpc>
            </a:pPr>
            <a:r>
              <a:rPr lang="en-US" sz="2299">
                <a:solidFill>
                  <a:srgbClr val="23403D"/>
                </a:solidFill>
                <a:latin typeface="TT Norms"/>
                <a:ea typeface="TT Norms"/>
                <a:cs typeface="TT Norms"/>
                <a:sym typeface="TT Norms"/>
              </a:rPr>
              <a:t>mengkoordinasikan penyusunan evaluasi dan pelaporan pelaksanaan program Pengurus Besar PGRI; dan</a:t>
            </a:r>
          </a:p>
          <a:p>
            <a:pPr algn="l">
              <a:lnSpc>
                <a:spcPts val="2989"/>
              </a:lnSpc>
            </a:pPr>
            <a:r>
              <a:rPr lang="en-US" sz="2299">
                <a:solidFill>
                  <a:srgbClr val="23403D"/>
                </a:solidFill>
                <a:latin typeface="TT Norms"/>
                <a:ea typeface="TT Norms"/>
                <a:cs typeface="TT Norms"/>
                <a:sym typeface="TT Norms"/>
              </a:rPr>
              <a:t>bertanggung jawab kepada Ketua Umum dalam melaksanakan tugasnya.</a:t>
            </a:r>
          </a:p>
        </p:txBody>
      </p:sp>
      <p:sp>
        <p:nvSpPr>
          <p:cNvPr name="TextBox 30" id="30"/>
          <p:cNvSpPr txBox="true"/>
          <p:nvPr/>
        </p:nvSpPr>
        <p:spPr>
          <a:xfrm rot="0">
            <a:off x="814235" y="9505155"/>
            <a:ext cx="16950358" cy="411316"/>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Dalam melaksanakan tugas</a:t>
            </a:r>
            <a:r>
              <a:rPr lang="en-US" sz="2299">
                <a:solidFill>
                  <a:srgbClr val="23403D"/>
                </a:solidFill>
                <a:latin typeface="TT Norms"/>
                <a:ea typeface="TT Norms"/>
                <a:cs typeface="TT Norms"/>
                <a:sym typeface="TT Norms"/>
              </a:rPr>
              <a:t>nya Sekretaris Jenderal dibantu oleh 6 (enam) orang Wakil Sekretaris Jenderal.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01977" y="1381906"/>
            <a:ext cx="4543806"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6</a:t>
            </a:r>
          </a:p>
          <a:p>
            <a:pPr algn="ctr">
              <a:lnSpc>
                <a:spcPts val="1249"/>
              </a:lnSpc>
            </a:pPr>
            <a:r>
              <a:rPr lang="en-US" b="true" sz="2499">
                <a:solidFill>
                  <a:srgbClr val="23403D"/>
                </a:solidFill>
                <a:latin typeface="TT Norms Bold"/>
                <a:ea typeface="TT Norms Bold"/>
                <a:cs typeface="TT Norms Bold"/>
                <a:sym typeface="TT Norms Bold"/>
              </a:rPr>
              <a:t>Wakil Sekr</a:t>
            </a:r>
            <a:r>
              <a:rPr lang="en-US" b="true" sz="2499">
                <a:solidFill>
                  <a:srgbClr val="23403D"/>
                </a:solidFill>
                <a:latin typeface="TT Norms Bold"/>
                <a:ea typeface="TT Norms Bold"/>
                <a:cs typeface="TT Norms Bold"/>
                <a:sym typeface="TT Norms Bold"/>
              </a:rPr>
              <a:t>etaris Jenderal</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814235" y="2470856"/>
            <a:ext cx="16950358" cy="1287542"/>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Wakil Sekretaris Jenderal mempunyai tugas membantu Sekretaris Jenderal melaksanakan pengelolaan kesekretariatan, persuratan, kepegawaian, perlengkapan, </a:t>
            </a:r>
            <a:r>
              <a:rPr lang="en-US" sz="2299">
                <a:solidFill>
                  <a:srgbClr val="23403D"/>
                </a:solidFill>
                <a:latin typeface="TT Norms"/>
                <a:ea typeface="TT Norms"/>
                <a:cs typeface="TT Norms"/>
                <a:sym typeface="TT Norms"/>
              </a:rPr>
              <a:t>dan kerumahtanggaan.</a:t>
            </a:r>
          </a:p>
          <a:p>
            <a:pPr algn="l">
              <a:lnSpc>
                <a:spcPts val="3495"/>
              </a:lnSpc>
            </a:pPr>
            <a:r>
              <a:rPr lang="en-US" sz="2299">
                <a:solidFill>
                  <a:srgbClr val="23403D"/>
                </a:solidFill>
                <a:latin typeface="TT Norms"/>
                <a:ea typeface="TT Norms"/>
                <a:cs typeface="TT Norms"/>
                <a:sym typeface="TT Norms"/>
              </a:rPr>
              <a:t>Berdasarkan tugas sebagaimana dimaksud pada ayat (1) pasal ini, Wakil Sekretaris Jenderal mempunyai fungsi :</a:t>
            </a:r>
          </a:p>
        </p:txBody>
      </p:sp>
      <p:sp>
        <p:nvSpPr>
          <p:cNvPr name="TextBox 26" id="26"/>
          <p:cNvSpPr txBox="true"/>
          <p:nvPr/>
        </p:nvSpPr>
        <p:spPr>
          <a:xfrm rot="0">
            <a:off x="342675" y="2462638"/>
            <a:ext cx="572364" cy="5668670"/>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(1)</a:t>
            </a:r>
          </a:p>
          <a:p>
            <a:pPr algn="l">
              <a:lnSpc>
                <a:spcPts val="3495"/>
              </a:lnSpc>
            </a:pPr>
          </a:p>
          <a:p>
            <a:pPr algn="l">
              <a:lnSpc>
                <a:spcPts val="3495"/>
              </a:lnSpc>
            </a:pPr>
            <a:r>
              <a:rPr lang="en-US" sz="2299">
                <a:solidFill>
                  <a:srgbClr val="23403D"/>
                </a:solidFill>
                <a:latin typeface="TT Norms"/>
                <a:ea typeface="TT Norms"/>
                <a:cs typeface="TT Norms"/>
                <a:sym typeface="TT Norms"/>
              </a:rPr>
              <a:t>(2)</a:t>
            </a:r>
          </a:p>
          <a:p>
            <a:pPr algn="l">
              <a:lnSpc>
                <a:spcPts val="3495"/>
              </a:lnSpc>
            </a:pPr>
          </a:p>
          <a:p>
            <a:pPr algn="l">
              <a:lnSpc>
                <a:spcPts val="3495"/>
              </a:lnSpc>
            </a:pPr>
          </a:p>
          <a:p>
            <a:pPr algn="l">
              <a:lnSpc>
                <a:spcPts val="3495"/>
              </a:lnSpc>
            </a:pPr>
          </a:p>
          <a:p>
            <a:pPr algn="l">
              <a:lnSpc>
                <a:spcPts val="3495"/>
              </a:lnSpc>
            </a:pPr>
          </a:p>
          <a:p>
            <a:pPr algn="l">
              <a:lnSpc>
                <a:spcPts val="3495"/>
              </a:lnSpc>
            </a:pPr>
          </a:p>
          <a:p>
            <a:pPr algn="l">
              <a:lnSpc>
                <a:spcPts val="3495"/>
              </a:lnSpc>
            </a:pPr>
          </a:p>
          <a:p>
            <a:pPr algn="l">
              <a:lnSpc>
                <a:spcPts val="3495"/>
              </a:lnSpc>
            </a:pPr>
          </a:p>
          <a:p>
            <a:pPr algn="l">
              <a:lnSpc>
                <a:spcPts val="3495"/>
              </a:lnSpc>
            </a:pPr>
          </a:p>
          <a:p>
            <a:pPr algn="l">
              <a:lnSpc>
                <a:spcPts val="3495"/>
              </a:lnSpc>
            </a:pPr>
          </a:p>
          <a:p>
            <a:pPr algn="l">
              <a:lnSpc>
                <a:spcPts val="3495"/>
              </a:lnSpc>
            </a:pPr>
            <a:r>
              <a:rPr lang="en-US" sz="2299">
                <a:solidFill>
                  <a:srgbClr val="23403D"/>
                </a:solidFill>
                <a:latin typeface="TT Norms"/>
                <a:ea typeface="TT Norms"/>
                <a:cs typeface="TT Norms"/>
                <a:sym typeface="TT Norms"/>
              </a:rPr>
              <a:t>(3)</a:t>
            </a:r>
          </a:p>
        </p:txBody>
      </p:sp>
      <p:sp>
        <p:nvSpPr>
          <p:cNvPr name="TextBox 27" id="27"/>
          <p:cNvSpPr txBox="true"/>
          <p:nvPr/>
        </p:nvSpPr>
        <p:spPr>
          <a:xfrm rot="0">
            <a:off x="817861" y="3795118"/>
            <a:ext cx="572364" cy="3916218"/>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a.</a:t>
            </a:r>
          </a:p>
          <a:p>
            <a:pPr algn="l">
              <a:lnSpc>
                <a:spcPts val="3495"/>
              </a:lnSpc>
            </a:pPr>
            <a:r>
              <a:rPr lang="en-US" sz="2299">
                <a:solidFill>
                  <a:srgbClr val="23403D"/>
                </a:solidFill>
                <a:latin typeface="TT Norms"/>
                <a:ea typeface="TT Norms"/>
                <a:cs typeface="TT Norms"/>
                <a:sym typeface="TT Norms"/>
              </a:rPr>
              <a:t>b.</a:t>
            </a:r>
          </a:p>
          <a:p>
            <a:pPr algn="l">
              <a:lnSpc>
                <a:spcPts val="3495"/>
              </a:lnSpc>
            </a:pPr>
            <a:r>
              <a:rPr lang="en-US" sz="2299">
                <a:solidFill>
                  <a:srgbClr val="23403D"/>
                </a:solidFill>
                <a:latin typeface="TT Norms"/>
                <a:ea typeface="TT Norms"/>
                <a:cs typeface="TT Norms"/>
                <a:sym typeface="TT Norms"/>
              </a:rPr>
              <a:t>c.</a:t>
            </a:r>
          </a:p>
          <a:p>
            <a:pPr algn="l">
              <a:lnSpc>
                <a:spcPts val="3495"/>
              </a:lnSpc>
            </a:pPr>
            <a:r>
              <a:rPr lang="en-US" sz="2299">
                <a:solidFill>
                  <a:srgbClr val="23403D"/>
                </a:solidFill>
                <a:latin typeface="TT Norms"/>
                <a:ea typeface="TT Norms"/>
                <a:cs typeface="TT Norms"/>
                <a:sym typeface="TT Norms"/>
              </a:rPr>
              <a:t>d.</a:t>
            </a:r>
          </a:p>
          <a:p>
            <a:pPr algn="l">
              <a:lnSpc>
                <a:spcPts val="3495"/>
              </a:lnSpc>
            </a:pPr>
            <a:r>
              <a:rPr lang="en-US" sz="2299">
                <a:solidFill>
                  <a:srgbClr val="23403D"/>
                </a:solidFill>
                <a:latin typeface="TT Norms"/>
                <a:ea typeface="TT Norms"/>
                <a:cs typeface="TT Norms"/>
                <a:sym typeface="TT Norms"/>
              </a:rPr>
              <a:t>e.</a:t>
            </a:r>
          </a:p>
          <a:p>
            <a:pPr algn="l">
              <a:lnSpc>
                <a:spcPts val="3495"/>
              </a:lnSpc>
            </a:pPr>
            <a:r>
              <a:rPr lang="en-US" sz="2299">
                <a:solidFill>
                  <a:srgbClr val="23403D"/>
                </a:solidFill>
                <a:latin typeface="TT Norms"/>
                <a:ea typeface="TT Norms"/>
                <a:cs typeface="TT Norms"/>
                <a:sym typeface="TT Norms"/>
              </a:rPr>
              <a:t>f.</a:t>
            </a:r>
          </a:p>
          <a:p>
            <a:pPr algn="l">
              <a:lnSpc>
                <a:spcPts val="3495"/>
              </a:lnSpc>
            </a:pPr>
            <a:r>
              <a:rPr lang="en-US" sz="2299">
                <a:solidFill>
                  <a:srgbClr val="23403D"/>
                </a:solidFill>
                <a:latin typeface="TT Norms"/>
                <a:ea typeface="TT Norms"/>
                <a:cs typeface="TT Norms"/>
                <a:sym typeface="TT Norms"/>
              </a:rPr>
              <a:t>g.</a:t>
            </a:r>
          </a:p>
          <a:p>
            <a:pPr algn="l">
              <a:lnSpc>
                <a:spcPts val="3495"/>
              </a:lnSpc>
            </a:pPr>
          </a:p>
          <a:p>
            <a:pPr algn="l">
              <a:lnSpc>
                <a:spcPts val="3495"/>
              </a:lnSpc>
            </a:pPr>
            <a:r>
              <a:rPr lang="en-US" sz="2299">
                <a:solidFill>
                  <a:srgbClr val="23403D"/>
                </a:solidFill>
                <a:latin typeface="TT Norms"/>
                <a:ea typeface="TT Norms"/>
                <a:cs typeface="TT Norms"/>
                <a:sym typeface="TT Norms"/>
              </a:rPr>
              <a:t>h.</a:t>
            </a:r>
          </a:p>
        </p:txBody>
      </p:sp>
      <p:sp>
        <p:nvSpPr>
          <p:cNvPr name="TextBox 28" id="28"/>
          <p:cNvSpPr txBox="true"/>
          <p:nvPr/>
        </p:nvSpPr>
        <p:spPr>
          <a:xfrm rot="0">
            <a:off x="1206214" y="3785593"/>
            <a:ext cx="16335333" cy="3916218"/>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menyusun program kerja kesekretariatan bersama Sekretaris Jenderal;</a:t>
            </a:r>
          </a:p>
          <a:p>
            <a:pPr algn="l">
              <a:lnSpc>
                <a:spcPts val="3495"/>
              </a:lnSpc>
            </a:pPr>
            <a:r>
              <a:rPr lang="en-US" sz="2299">
                <a:solidFill>
                  <a:srgbClr val="23403D"/>
                </a:solidFill>
                <a:latin typeface="TT Norms"/>
                <a:ea typeface="TT Norms"/>
                <a:cs typeface="TT Norms"/>
                <a:sym typeface="TT Norms"/>
              </a:rPr>
              <a:t>melaksanakan pengelolaan persuratan Pengurus Besar PGRI;</a:t>
            </a:r>
          </a:p>
          <a:p>
            <a:pPr algn="l">
              <a:lnSpc>
                <a:spcPts val="3495"/>
              </a:lnSpc>
            </a:pPr>
            <a:r>
              <a:rPr lang="en-US" sz="2299">
                <a:solidFill>
                  <a:srgbClr val="23403D"/>
                </a:solidFill>
                <a:latin typeface="TT Norms"/>
                <a:ea typeface="TT Norms"/>
                <a:cs typeface="TT Norms"/>
                <a:sym typeface="TT Norms"/>
              </a:rPr>
              <a:t>melaksanakan pengelolaan kepegawaian Pengurus Besar PGRI;</a:t>
            </a:r>
          </a:p>
          <a:p>
            <a:pPr algn="l">
              <a:lnSpc>
                <a:spcPts val="3495"/>
              </a:lnSpc>
            </a:pPr>
            <a:r>
              <a:rPr lang="en-US" sz="2299">
                <a:solidFill>
                  <a:srgbClr val="23403D"/>
                </a:solidFill>
                <a:latin typeface="TT Norms"/>
                <a:ea typeface="TT Norms"/>
                <a:cs typeface="TT Norms"/>
                <a:sym typeface="TT Norms"/>
              </a:rPr>
              <a:t>mengkoordinasikan penyusunan rencana program Pengurus Besar PGRI;</a:t>
            </a:r>
          </a:p>
          <a:p>
            <a:pPr algn="l">
              <a:lnSpc>
                <a:spcPts val="3495"/>
              </a:lnSpc>
            </a:pPr>
            <a:r>
              <a:rPr lang="en-US" sz="2299">
                <a:solidFill>
                  <a:srgbClr val="23403D"/>
                </a:solidFill>
                <a:latin typeface="TT Norms"/>
                <a:ea typeface="TT Norms"/>
                <a:cs typeface="TT Norms"/>
                <a:sym typeface="TT Norms"/>
              </a:rPr>
              <a:t>mengkoordinasikan penyusunan evaluasi dan pelaporan pelaksanaan kegiatan Pengurus Besar PGRI;</a:t>
            </a:r>
          </a:p>
          <a:p>
            <a:pPr algn="l">
              <a:lnSpc>
                <a:spcPts val="3495"/>
              </a:lnSpc>
            </a:pPr>
            <a:r>
              <a:rPr lang="en-US" sz="2299">
                <a:solidFill>
                  <a:srgbClr val="23403D"/>
                </a:solidFill>
                <a:latin typeface="TT Norms"/>
                <a:ea typeface="TT Norms"/>
                <a:cs typeface="TT Norms"/>
                <a:sym typeface="TT Norms"/>
              </a:rPr>
              <a:t>melaksanakan pengelolaan administrasi dan sistem informasi PGRI;</a:t>
            </a:r>
          </a:p>
          <a:p>
            <a:pPr algn="l">
              <a:lnSpc>
                <a:spcPts val="3495"/>
              </a:lnSpc>
            </a:pPr>
            <a:r>
              <a:rPr lang="en-US" sz="2299">
                <a:solidFill>
                  <a:srgbClr val="23403D"/>
                </a:solidFill>
                <a:latin typeface="TT Norms"/>
                <a:ea typeface="TT Norms"/>
                <a:cs typeface="TT Norms"/>
                <a:sym typeface="TT Norms"/>
              </a:rPr>
              <a:t>melakukan pengaturan layanan kesekretariatan bagi Pengurus Besar PGRI dan berbagai pihak yang berhubungan dengan Pengurus Besar PGRI; dan</a:t>
            </a:r>
          </a:p>
          <a:p>
            <a:pPr algn="l">
              <a:lnSpc>
                <a:spcPts val="3495"/>
              </a:lnSpc>
            </a:pPr>
            <a:r>
              <a:rPr lang="en-US" sz="2299">
                <a:solidFill>
                  <a:srgbClr val="23403D"/>
                </a:solidFill>
                <a:latin typeface="TT Norms"/>
                <a:ea typeface="TT Norms"/>
                <a:cs typeface="TT Norms"/>
                <a:sym typeface="TT Norms"/>
              </a:rPr>
              <a:t>melaksanaan tertib a</a:t>
            </a:r>
            <a:r>
              <a:rPr lang="en-US" sz="2299">
                <a:solidFill>
                  <a:srgbClr val="23403D"/>
                </a:solidFill>
                <a:latin typeface="TT Norms"/>
                <a:ea typeface="TT Norms"/>
                <a:cs typeface="TT Norms"/>
                <a:sym typeface="TT Norms"/>
              </a:rPr>
              <a:t>dministrasi, organisasi, personalia dan operasional di lingkungan Pengurus Besar PGRI.</a:t>
            </a:r>
          </a:p>
        </p:txBody>
      </p:sp>
      <p:sp>
        <p:nvSpPr>
          <p:cNvPr name="TextBox 29" id="29"/>
          <p:cNvSpPr txBox="true"/>
          <p:nvPr/>
        </p:nvSpPr>
        <p:spPr>
          <a:xfrm rot="0">
            <a:off x="814235" y="7758962"/>
            <a:ext cx="16950358" cy="411316"/>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Berdasarkan tugas da</a:t>
            </a:r>
            <a:r>
              <a:rPr lang="en-US" sz="2299">
                <a:solidFill>
                  <a:srgbClr val="23403D"/>
                </a:solidFill>
                <a:latin typeface="TT Norms"/>
                <a:ea typeface="TT Norms"/>
                <a:cs typeface="TT Norms"/>
                <a:sym typeface="TT Norms"/>
              </a:rPr>
              <a:t>n fungsi, Wakil Sekretaris Jenderal mempunyai uraian tugas:</a:t>
            </a:r>
          </a:p>
        </p:txBody>
      </p:sp>
      <p:sp>
        <p:nvSpPr>
          <p:cNvPr name="TextBox 30" id="30"/>
          <p:cNvSpPr txBox="true"/>
          <p:nvPr/>
        </p:nvSpPr>
        <p:spPr>
          <a:xfrm rot="0">
            <a:off x="1206214" y="8178769"/>
            <a:ext cx="16335333" cy="849429"/>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membantu tugas Sekretaris Jenderal sebagaimana diatur dalam Pasal 5 ayat (3) keputusan ini; dan</a:t>
            </a:r>
          </a:p>
          <a:p>
            <a:pPr algn="l">
              <a:lnSpc>
                <a:spcPts val="3495"/>
              </a:lnSpc>
            </a:pPr>
            <a:r>
              <a:rPr lang="en-US" sz="2299">
                <a:solidFill>
                  <a:srgbClr val="23403D"/>
                </a:solidFill>
                <a:latin typeface="TT Norms"/>
                <a:ea typeface="TT Norms"/>
                <a:cs typeface="TT Norms"/>
                <a:sym typeface="TT Norms"/>
              </a:rPr>
              <a:t>mewakili Sekretaris Jenderal apabila Sekretaris Jenderal berhalangan sesuai dengan penugasan yang </a:t>
            </a:r>
            <a:r>
              <a:rPr lang="en-US" sz="2299">
                <a:solidFill>
                  <a:srgbClr val="23403D"/>
                </a:solidFill>
                <a:latin typeface="TT Norms"/>
                <a:ea typeface="TT Norms"/>
                <a:cs typeface="TT Norms"/>
                <a:sym typeface="TT Norms"/>
              </a:rPr>
              <a:t>ditetapkan.</a:t>
            </a:r>
          </a:p>
        </p:txBody>
      </p:sp>
      <p:sp>
        <p:nvSpPr>
          <p:cNvPr name="TextBox 31" id="31"/>
          <p:cNvSpPr txBox="true"/>
          <p:nvPr/>
        </p:nvSpPr>
        <p:spPr>
          <a:xfrm rot="0">
            <a:off x="817861" y="8178769"/>
            <a:ext cx="572364" cy="1287542"/>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a.</a:t>
            </a:r>
          </a:p>
          <a:p>
            <a:pPr algn="l">
              <a:lnSpc>
                <a:spcPts val="3495"/>
              </a:lnSpc>
            </a:pPr>
            <a:r>
              <a:rPr lang="en-US" sz="2299">
                <a:solidFill>
                  <a:srgbClr val="23403D"/>
                </a:solidFill>
                <a:latin typeface="TT Norms"/>
                <a:ea typeface="TT Norms"/>
                <a:cs typeface="TT Norms"/>
                <a:sym typeface="TT Norms"/>
              </a:rPr>
              <a:t>b.</a:t>
            </a:r>
          </a:p>
          <a:p>
            <a:pPr algn="l">
              <a:lnSpc>
                <a:spcPts val="3495"/>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6328034" y="1391431"/>
            <a:ext cx="4543806"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7</a:t>
            </a:r>
          </a:p>
          <a:p>
            <a:pPr algn="ctr">
              <a:lnSpc>
                <a:spcPts val="1249"/>
              </a:lnSpc>
            </a:pPr>
            <a:r>
              <a:rPr lang="en-US" b="true" sz="2499">
                <a:solidFill>
                  <a:srgbClr val="23403D"/>
                </a:solidFill>
                <a:latin typeface="TT Norms Bold"/>
                <a:ea typeface="TT Norms Bold"/>
                <a:cs typeface="TT Norms Bold"/>
                <a:sym typeface="TT Norms Bold"/>
              </a:rPr>
              <a:t>B</a:t>
            </a:r>
            <a:r>
              <a:rPr lang="en-US" b="true" sz="2499">
                <a:solidFill>
                  <a:srgbClr val="23403D"/>
                </a:solidFill>
                <a:latin typeface="TT Norms Bold"/>
                <a:ea typeface="TT Norms Bold"/>
                <a:cs typeface="TT Norms Bold"/>
                <a:sym typeface="TT Norms Bold"/>
              </a:rPr>
              <a:t>endahara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814235" y="2347031"/>
            <a:ext cx="16950358" cy="1181258"/>
          </a:xfrm>
          <a:prstGeom prst="rect">
            <a:avLst/>
          </a:prstGeom>
        </p:spPr>
        <p:txBody>
          <a:bodyPr anchor="t" rtlCol="false" tIns="0" lIns="0" bIns="0" rIns="0">
            <a:spAutoFit/>
          </a:bodyPr>
          <a:lstStyle/>
          <a:p>
            <a:pPr algn="l">
              <a:lnSpc>
                <a:spcPts val="3192"/>
              </a:lnSpc>
            </a:pPr>
            <a:r>
              <a:rPr lang="en-US" sz="2100">
                <a:solidFill>
                  <a:srgbClr val="23403D"/>
                </a:solidFill>
                <a:latin typeface="TT Norms"/>
                <a:ea typeface="TT Norms"/>
                <a:cs typeface="TT Norms"/>
                <a:sym typeface="TT Norms"/>
              </a:rPr>
              <a:t>Bendahara mempunyai tugas merencanakan, mengatur, mengkoordinasikan, membina, mengendalikan dan mengevaluasi pelaksanaan tugas kebendaharaan.</a:t>
            </a:r>
          </a:p>
          <a:p>
            <a:pPr algn="l">
              <a:lnSpc>
                <a:spcPts val="3192"/>
              </a:lnSpc>
            </a:pPr>
            <a:r>
              <a:rPr lang="en-US" sz="2100">
                <a:solidFill>
                  <a:srgbClr val="23403D"/>
                </a:solidFill>
                <a:latin typeface="TT Norms"/>
                <a:ea typeface="TT Norms"/>
                <a:cs typeface="TT Norms"/>
                <a:sym typeface="TT Norms"/>
              </a:rPr>
              <a:t>Berdasarkan tugas sebagaimana dimaksud pada ayat (1) pasal in</a:t>
            </a:r>
            <a:r>
              <a:rPr lang="en-US" sz="2100">
                <a:solidFill>
                  <a:srgbClr val="23403D"/>
                </a:solidFill>
                <a:latin typeface="TT Norms"/>
                <a:ea typeface="TT Norms"/>
                <a:cs typeface="TT Norms"/>
                <a:sym typeface="TT Norms"/>
              </a:rPr>
              <a:t>i, Bendahara mempunyai fungsi :</a:t>
            </a:r>
          </a:p>
        </p:txBody>
      </p:sp>
      <p:sp>
        <p:nvSpPr>
          <p:cNvPr name="TextBox 26" id="26"/>
          <p:cNvSpPr txBox="true"/>
          <p:nvPr/>
        </p:nvSpPr>
        <p:spPr>
          <a:xfrm rot="0">
            <a:off x="387159" y="2347031"/>
            <a:ext cx="572364" cy="1181258"/>
          </a:xfrm>
          <a:prstGeom prst="rect">
            <a:avLst/>
          </a:prstGeom>
        </p:spPr>
        <p:txBody>
          <a:bodyPr anchor="t" rtlCol="false" tIns="0" lIns="0" bIns="0" rIns="0">
            <a:spAutoFit/>
          </a:bodyPr>
          <a:lstStyle/>
          <a:p>
            <a:pPr algn="l">
              <a:lnSpc>
                <a:spcPts val="3192"/>
              </a:lnSpc>
            </a:pPr>
            <a:r>
              <a:rPr lang="en-US" sz="2100">
                <a:solidFill>
                  <a:srgbClr val="23403D"/>
                </a:solidFill>
                <a:latin typeface="TT Norms"/>
                <a:ea typeface="TT Norms"/>
                <a:cs typeface="TT Norms"/>
                <a:sym typeface="TT Norms"/>
              </a:rPr>
              <a:t>(1)</a:t>
            </a:r>
          </a:p>
          <a:p>
            <a:pPr algn="l">
              <a:lnSpc>
                <a:spcPts val="3192"/>
              </a:lnSpc>
            </a:pPr>
          </a:p>
          <a:p>
            <a:pPr algn="l">
              <a:lnSpc>
                <a:spcPts val="3192"/>
              </a:lnSpc>
            </a:pPr>
            <a:r>
              <a:rPr lang="en-US" sz="2100">
                <a:solidFill>
                  <a:srgbClr val="23403D"/>
                </a:solidFill>
                <a:latin typeface="TT Norms"/>
                <a:ea typeface="TT Norms"/>
                <a:cs typeface="TT Norms"/>
                <a:sym typeface="TT Norms"/>
              </a:rPr>
              <a:t>(2)</a:t>
            </a:r>
          </a:p>
        </p:txBody>
      </p:sp>
      <p:sp>
        <p:nvSpPr>
          <p:cNvPr name="TextBox 27" id="27"/>
          <p:cNvSpPr txBox="true"/>
          <p:nvPr/>
        </p:nvSpPr>
        <p:spPr>
          <a:xfrm rot="0">
            <a:off x="823760" y="3554695"/>
            <a:ext cx="572364" cy="2396611"/>
          </a:xfrm>
          <a:prstGeom prst="rect">
            <a:avLst/>
          </a:prstGeom>
        </p:spPr>
        <p:txBody>
          <a:bodyPr anchor="t" rtlCol="false" tIns="0" lIns="0" bIns="0" rIns="0">
            <a:spAutoFit/>
          </a:bodyPr>
          <a:lstStyle/>
          <a:p>
            <a:pPr algn="l">
              <a:lnSpc>
                <a:spcPts val="2772"/>
              </a:lnSpc>
            </a:pPr>
            <a:r>
              <a:rPr lang="en-US" sz="2100">
                <a:solidFill>
                  <a:srgbClr val="23403D"/>
                </a:solidFill>
                <a:latin typeface="TT Norms"/>
                <a:ea typeface="TT Norms"/>
                <a:cs typeface="TT Norms"/>
                <a:sym typeface="TT Norms"/>
              </a:rPr>
              <a:t>a.</a:t>
            </a:r>
          </a:p>
          <a:p>
            <a:pPr algn="l">
              <a:lnSpc>
                <a:spcPts val="2772"/>
              </a:lnSpc>
            </a:pPr>
            <a:r>
              <a:rPr lang="en-US" sz="2100">
                <a:solidFill>
                  <a:srgbClr val="23403D"/>
                </a:solidFill>
                <a:latin typeface="TT Norms"/>
                <a:ea typeface="TT Norms"/>
                <a:cs typeface="TT Norms"/>
                <a:sym typeface="TT Norms"/>
              </a:rPr>
              <a:t>b.</a:t>
            </a:r>
          </a:p>
          <a:p>
            <a:pPr algn="l">
              <a:lnSpc>
                <a:spcPts val="2772"/>
              </a:lnSpc>
            </a:pPr>
          </a:p>
          <a:p>
            <a:pPr algn="l">
              <a:lnSpc>
                <a:spcPts val="2772"/>
              </a:lnSpc>
            </a:pPr>
            <a:r>
              <a:rPr lang="en-US" sz="2100">
                <a:solidFill>
                  <a:srgbClr val="23403D"/>
                </a:solidFill>
                <a:latin typeface="TT Norms"/>
                <a:ea typeface="TT Norms"/>
                <a:cs typeface="TT Norms"/>
                <a:sym typeface="TT Norms"/>
              </a:rPr>
              <a:t>c.</a:t>
            </a:r>
          </a:p>
          <a:p>
            <a:pPr algn="l">
              <a:lnSpc>
                <a:spcPts val="2772"/>
              </a:lnSpc>
            </a:pPr>
            <a:r>
              <a:rPr lang="en-US" sz="2100">
                <a:solidFill>
                  <a:srgbClr val="23403D"/>
                </a:solidFill>
                <a:latin typeface="TT Norms"/>
                <a:ea typeface="TT Norms"/>
                <a:cs typeface="TT Norms"/>
                <a:sym typeface="TT Norms"/>
              </a:rPr>
              <a:t>d.</a:t>
            </a:r>
          </a:p>
          <a:p>
            <a:pPr algn="l">
              <a:lnSpc>
                <a:spcPts val="2772"/>
              </a:lnSpc>
            </a:pPr>
            <a:r>
              <a:rPr lang="en-US" sz="2100">
                <a:solidFill>
                  <a:srgbClr val="23403D"/>
                </a:solidFill>
                <a:latin typeface="TT Norms"/>
                <a:ea typeface="TT Norms"/>
                <a:cs typeface="TT Norms"/>
                <a:sym typeface="TT Norms"/>
              </a:rPr>
              <a:t>e.</a:t>
            </a:r>
          </a:p>
          <a:p>
            <a:pPr algn="l">
              <a:lnSpc>
                <a:spcPts val="2772"/>
              </a:lnSpc>
            </a:pPr>
            <a:r>
              <a:rPr lang="en-US" sz="2100">
                <a:solidFill>
                  <a:srgbClr val="23403D"/>
                </a:solidFill>
                <a:latin typeface="TT Norms"/>
                <a:ea typeface="TT Norms"/>
                <a:cs typeface="TT Norms"/>
                <a:sym typeface="TT Norms"/>
              </a:rPr>
              <a:t>f.</a:t>
            </a:r>
          </a:p>
        </p:txBody>
      </p:sp>
      <p:sp>
        <p:nvSpPr>
          <p:cNvPr name="TextBox 28" id="28"/>
          <p:cNvSpPr txBox="true"/>
          <p:nvPr/>
        </p:nvSpPr>
        <p:spPr>
          <a:xfrm rot="0">
            <a:off x="1121747" y="3554695"/>
            <a:ext cx="16335333" cy="2396611"/>
          </a:xfrm>
          <a:prstGeom prst="rect">
            <a:avLst/>
          </a:prstGeom>
        </p:spPr>
        <p:txBody>
          <a:bodyPr anchor="t" rtlCol="false" tIns="0" lIns="0" bIns="0" rIns="0">
            <a:spAutoFit/>
          </a:bodyPr>
          <a:lstStyle/>
          <a:p>
            <a:pPr algn="l">
              <a:lnSpc>
                <a:spcPts val="2772"/>
              </a:lnSpc>
            </a:pPr>
            <a:r>
              <a:rPr lang="en-US" sz="2100">
                <a:solidFill>
                  <a:srgbClr val="23403D"/>
                </a:solidFill>
                <a:latin typeface="TT Norms"/>
                <a:ea typeface="TT Norms"/>
                <a:cs typeface="TT Norms"/>
                <a:sym typeface="TT Norms"/>
              </a:rPr>
              <a:t>menyusun rencana anggaran belanja Pengurus Besar PGRI;</a:t>
            </a:r>
          </a:p>
          <a:p>
            <a:pPr algn="l">
              <a:lnSpc>
                <a:spcPts val="2772"/>
              </a:lnSpc>
            </a:pPr>
            <a:r>
              <a:rPr lang="en-US" sz="2100">
                <a:solidFill>
                  <a:srgbClr val="23403D"/>
                </a:solidFill>
                <a:latin typeface="TT Norms"/>
                <a:ea typeface="TT Norms"/>
                <a:cs typeface="TT Norms"/>
                <a:sym typeface="TT Norms"/>
              </a:rPr>
              <a:t>melaksanakan penggalian, pencarian dan pengembangan sumber-sumber dana dan sarana lainnya untuk menunjang pelaksanaan program Pengurus Besar PGRI;</a:t>
            </a:r>
          </a:p>
          <a:p>
            <a:pPr algn="l">
              <a:lnSpc>
                <a:spcPts val="2772"/>
              </a:lnSpc>
            </a:pPr>
            <a:r>
              <a:rPr lang="en-US" sz="2100">
                <a:solidFill>
                  <a:srgbClr val="23403D"/>
                </a:solidFill>
                <a:latin typeface="TT Norms"/>
                <a:ea typeface="TT Norms"/>
                <a:cs typeface="TT Norms"/>
                <a:sym typeface="TT Norms"/>
              </a:rPr>
              <a:t>melaksanakan pengelolaan keuangan secara transparan dan akuntabel;</a:t>
            </a:r>
          </a:p>
          <a:p>
            <a:pPr algn="l">
              <a:lnSpc>
                <a:spcPts val="2772"/>
              </a:lnSpc>
            </a:pPr>
            <a:r>
              <a:rPr lang="en-US" sz="2100">
                <a:solidFill>
                  <a:srgbClr val="23403D"/>
                </a:solidFill>
                <a:latin typeface="TT Norms"/>
                <a:ea typeface="TT Norms"/>
                <a:cs typeface="TT Norms"/>
                <a:sym typeface="TT Norms"/>
              </a:rPr>
              <a:t>melakukan optimalisasi pembayaran iuran anggota;</a:t>
            </a:r>
          </a:p>
          <a:p>
            <a:pPr algn="l">
              <a:lnSpc>
                <a:spcPts val="2772"/>
              </a:lnSpc>
            </a:pPr>
            <a:r>
              <a:rPr lang="en-US" sz="2100">
                <a:solidFill>
                  <a:srgbClr val="23403D"/>
                </a:solidFill>
                <a:latin typeface="TT Norms"/>
                <a:ea typeface="TT Norms"/>
                <a:cs typeface="TT Norms"/>
                <a:sym typeface="TT Norms"/>
              </a:rPr>
              <a:t>mengkoordinasikan pembayaran iuran anggota dengan pengurus PGRI provinsi dan kabupaten/kota; dan</a:t>
            </a:r>
          </a:p>
          <a:p>
            <a:pPr algn="l">
              <a:lnSpc>
                <a:spcPts val="2772"/>
              </a:lnSpc>
            </a:pPr>
            <a:r>
              <a:rPr lang="en-US" sz="2100">
                <a:solidFill>
                  <a:srgbClr val="23403D"/>
                </a:solidFill>
                <a:latin typeface="TT Norms"/>
                <a:ea typeface="TT Norms"/>
                <a:cs typeface="TT Norms"/>
                <a:sym typeface="TT Norms"/>
              </a:rPr>
              <a:t>menyiapkan bahan dan penyusunan eval</a:t>
            </a:r>
            <a:r>
              <a:rPr lang="en-US" sz="2100">
                <a:solidFill>
                  <a:srgbClr val="23403D"/>
                </a:solidFill>
                <a:latin typeface="TT Norms"/>
                <a:ea typeface="TT Norms"/>
                <a:cs typeface="TT Norms"/>
                <a:sym typeface="TT Norms"/>
              </a:rPr>
              <a:t>uasi dan pelaporan keuangan.</a:t>
            </a:r>
          </a:p>
        </p:txBody>
      </p:sp>
      <p:sp>
        <p:nvSpPr>
          <p:cNvPr name="TextBox 29" id="29"/>
          <p:cNvSpPr txBox="true"/>
          <p:nvPr/>
        </p:nvSpPr>
        <p:spPr>
          <a:xfrm rot="0">
            <a:off x="823760" y="5998931"/>
            <a:ext cx="16950358" cy="381307"/>
          </a:xfrm>
          <a:prstGeom prst="rect">
            <a:avLst/>
          </a:prstGeom>
        </p:spPr>
        <p:txBody>
          <a:bodyPr anchor="t" rtlCol="false" tIns="0" lIns="0" bIns="0" rIns="0">
            <a:spAutoFit/>
          </a:bodyPr>
          <a:lstStyle/>
          <a:p>
            <a:pPr algn="l">
              <a:lnSpc>
                <a:spcPts val="3192"/>
              </a:lnSpc>
            </a:pPr>
            <a:r>
              <a:rPr lang="en-US" sz="2100">
                <a:solidFill>
                  <a:srgbClr val="23403D"/>
                </a:solidFill>
                <a:latin typeface="TT Norms"/>
                <a:ea typeface="TT Norms"/>
                <a:cs typeface="TT Norms"/>
                <a:sym typeface="TT Norms"/>
              </a:rPr>
              <a:t>Ber</a:t>
            </a:r>
            <a:r>
              <a:rPr lang="en-US" sz="2100">
                <a:solidFill>
                  <a:srgbClr val="23403D"/>
                </a:solidFill>
                <a:latin typeface="TT Norms"/>
                <a:ea typeface="TT Norms"/>
                <a:cs typeface="TT Norms"/>
                <a:sym typeface="TT Norms"/>
              </a:rPr>
              <a:t>dasarkan tugas dan fungsi, Bendahara mempunyai uraian tugas :</a:t>
            </a:r>
          </a:p>
        </p:txBody>
      </p:sp>
      <p:sp>
        <p:nvSpPr>
          <p:cNvPr name="TextBox 30" id="30"/>
          <p:cNvSpPr txBox="true"/>
          <p:nvPr/>
        </p:nvSpPr>
        <p:spPr>
          <a:xfrm rot="0">
            <a:off x="1109942" y="6408812"/>
            <a:ext cx="16335333" cy="3082336"/>
          </a:xfrm>
          <a:prstGeom prst="rect">
            <a:avLst/>
          </a:prstGeom>
        </p:spPr>
        <p:txBody>
          <a:bodyPr anchor="t" rtlCol="false" tIns="0" lIns="0" bIns="0" rIns="0">
            <a:spAutoFit/>
          </a:bodyPr>
          <a:lstStyle/>
          <a:p>
            <a:pPr algn="l">
              <a:lnSpc>
                <a:spcPts val="2772"/>
              </a:lnSpc>
            </a:pPr>
            <a:r>
              <a:rPr lang="en-US" sz="2100">
                <a:solidFill>
                  <a:srgbClr val="23403D"/>
                </a:solidFill>
                <a:latin typeface="TT Norms"/>
                <a:ea typeface="TT Norms"/>
                <a:cs typeface="TT Norms"/>
                <a:sym typeface="TT Norms"/>
              </a:rPr>
              <a:t>menyusun rencana anggaran belanja Pengurus Besar PGRI;</a:t>
            </a:r>
          </a:p>
          <a:p>
            <a:pPr algn="l">
              <a:lnSpc>
                <a:spcPts val="2772"/>
              </a:lnSpc>
            </a:pPr>
            <a:r>
              <a:rPr lang="en-US" sz="2100">
                <a:solidFill>
                  <a:srgbClr val="23403D"/>
                </a:solidFill>
                <a:latin typeface="TT Norms"/>
                <a:ea typeface="TT Norms"/>
                <a:cs typeface="TT Norms"/>
                <a:sym typeface="TT Norms"/>
              </a:rPr>
              <a:t>mengelola administrasi keuangan, pembayaran gaji karyawan dan perjalanan personalia Pengurus Besar PGRI;</a:t>
            </a:r>
          </a:p>
          <a:p>
            <a:pPr algn="l">
              <a:lnSpc>
                <a:spcPts val="2772"/>
              </a:lnSpc>
            </a:pPr>
            <a:r>
              <a:rPr lang="en-US" sz="2100">
                <a:solidFill>
                  <a:srgbClr val="23403D"/>
                </a:solidFill>
                <a:latin typeface="TT Norms"/>
                <a:ea typeface="TT Norms"/>
                <a:cs typeface="TT Norms"/>
                <a:sym typeface="TT Norms"/>
              </a:rPr>
              <a:t>menggali, mencari dan mengembangkan sumber-sumber dana dan sarana lainnya untuk menunjang pelaksanaan program Pengurus Besar PGRI;</a:t>
            </a:r>
          </a:p>
          <a:p>
            <a:pPr algn="l">
              <a:lnSpc>
                <a:spcPts val="2772"/>
              </a:lnSpc>
            </a:pPr>
            <a:r>
              <a:rPr lang="en-US" sz="2100">
                <a:solidFill>
                  <a:srgbClr val="23403D"/>
                </a:solidFill>
                <a:latin typeface="TT Norms"/>
                <a:ea typeface="TT Norms"/>
                <a:cs typeface="TT Norms"/>
                <a:sym typeface="TT Norms"/>
              </a:rPr>
              <a:t>melaksanakan tertib administrasi keuangan;</a:t>
            </a:r>
          </a:p>
          <a:p>
            <a:pPr algn="l">
              <a:lnSpc>
                <a:spcPts val="2772"/>
              </a:lnSpc>
            </a:pPr>
            <a:r>
              <a:rPr lang="en-US" sz="2100">
                <a:solidFill>
                  <a:srgbClr val="23403D"/>
                </a:solidFill>
                <a:latin typeface="TT Norms"/>
                <a:ea typeface="TT Norms"/>
                <a:cs typeface="TT Norms"/>
                <a:sym typeface="TT Norms"/>
              </a:rPr>
              <a:t>melakukan optimalisasi pembayaran iuran anggota tepat waktu;</a:t>
            </a:r>
          </a:p>
          <a:p>
            <a:pPr algn="l">
              <a:lnSpc>
                <a:spcPts val="2772"/>
              </a:lnSpc>
            </a:pPr>
            <a:r>
              <a:rPr lang="en-US" sz="2100">
                <a:solidFill>
                  <a:srgbClr val="23403D"/>
                </a:solidFill>
                <a:latin typeface="TT Norms"/>
                <a:ea typeface="TT Norms"/>
                <a:cs typeface="TT Norms"/>
                <a:sym typeface="TT Norms"/>
              </a:rPr>
              <a:t>mengkoordinasikan pembayaran iuran anggota dengan pengurus provinsi dan kabupaten/kota;</a:t>
            </a:r>
          </a:p>
          <a:p>
            <a:pPr algn="l">
              <a:lnSpc>
                <a:spcPts val="2772"/>
              </a:lnSpc>
            </a:pPr>
            <a:r>
              <a:rPr lang="en-US" sz="2100">
                <a:solidFill>
                  <a:srgbClr val="23403D"/>
                </a:solidFill>
                <a:latin typeface="TT Norms"/>
                <a:ea typeface="TT Norms"/>
                <a:cs typeface="TT Norms"/>
                <a:sym typeface="TT Norms"/>
              </a:rPr>
              <a:t>menyiapkan bahan dan penyusunan eval</a:t>
            </a:r>
            <a:r>
              <a:rPr lang="en-US" sz="2100">
                <a:solidFill>
                  <a:srgbClr val="23403D"/>
                </a:solidFill>
                <a:latin typeface="TT Norms"/>
                <a:ea typeface="TT Norms"/>
                <a:cs typeface="TT Norms"/>
                <a:sym typeface="TT Norms"/>
              </a:rPr>
              <a:t>uasi dan pelaporan keuangan; dan</a:t>
            </a:r>
          </a:p>
          <a:p>
            <a:pPr algn="l">
              <a:lnSpc>
                <a:spcPts val="2772"/>
              </a:lnSpc>
            </a:pPr>
            <a:r>
              <a:rPr lang="en-US" sz="2100">
                <a:solidFill>
                  <a:srgbClr val="23403D"/>
                </a:solidFill>
                <a:latin typeface="TT Norms"/>
                <a:ea typeface="TT Norms"/>
                <a:cs typeface="TT Norms"/>
                <a:sym typeface="TT Norms"/>
              </a:rPr>
              <a:t>bertanggungjawab kepada Ketua Umum dalam melaksanakan tugasnya.</a:t>
            </a:r>
          </a:p>
        </p:txBody>
      </p:sp>
      <p:sp>
        <p:nvSpPr>
          <p:cNvPr name="TextBox 31" id="31"/>
          <p:cNvSpPr txBox="true"/>
          <p:nvPr/>
        </p:nvSpPr>
        <p:spPr>
          <a:xfrm rot="0">
            <a:off x="835566" y="6409930"/>
            <a:ext cx="572364" cy="2739473"/>
          </a:xfrm>
          <a:prstGeom prst="rect">
            <a:avLst/>
          </a:prstGeom>
        </p:spPr>
        <p:txBody>
          <a:bodyPr anchor="t" rtlCol="false" tIns="0" lIns="0" bIns="0" rIns="0">
            <a:spAutoFit/>
          </a:bodyPr>
          <a:lstStyle/>
          <a:p>
            <a:pPr algn="l">
              <a:lnSpc>
                <a:spcPts val="2772"/>
              </a:lnSpc>
            </a:pPr>
            <a:r>
              <a:rPr lang="en-US" sz="2100">
                <a:solidFill>
                  <a:srgbClr val="23403D"/>
                </a:solidFill>
                <a:latin typeface="TT Norms"/>
                <a:ea typeface="TT Norms"/>
                <a:cs typeface="TT Norms"/>
                <a:sym typeface="TT Norms"/>
              </a:rPr>
              <a:t>a.</a:t>
            </a:r>
          </a:p>
          <a:p>
            <a:pPr algn="l">
              <a:lnSpc>
                <a:spcPts val="2772"/>
              </a:lnSpc>
            </a:pPr>
            <a:r>
              <a:rPr lang="en-US" sz="2100">
                <a:solidFill>
                  <a:srgbClr val="23403D"/>
                </a:solidFill>
                <a:latin typeface="TT Norms"/>
                <a:ea typeface="TT Norms"/>
                <a:cs typeface="TT Norms"/>
                <a:sym typeface="TT Norms"/>
              </a:rPr>
              <a:t>b.</a:t>
            </a:r>
          </a:p>
          <a:p>
            <a:pPr algn="l">
              <a:lnSpc>
                <a:spcPts val="2772"/>
              </a:lnSpc>
            </a:pPr>
            <a:r>
              <a:rPr lang="en-US" sz="2100">
                <a:solidFill>
                  <a:srgbClr val="23403D"/>
                </a:solidFill>
                <a:latin typeface="TT Norms"/>
                <a:ea typeface="TT Norms"/>
                <a:cs typeface="TT Norms"/>
                <a:sym typeface="TT Norms"/>
              </a:rPr>
              <a:t>c.</a:t>
            </a:r>
          </a:p>
          <a:p>
            <a:pPr algn="l">
              <a:lnSpc>
                <a:spcPts val="2772"/>
              </a:lnSpc>
            </a:pPr>
          </a:p>
          <a:p>
            <a:pPr algn="l">
              <a:lnSpc>
                <a:spcPts val="2772"/>
              </a:lnSpc>
            </a:pPr>
            <a:r>
              <a:rPr lang="en-US" sz="2100">
                <a:solidFill>
                  <a:srgbClr val="23403D"/>
                </a:solidFill>
                <a:latin typeface="TT Norms"/>
                <a:ea typeface="TT Norms"/>
                <a:cs typeface="TT Norms"/>
                <a:sym typeface="TT Norms"/>
              </a:rPr>
              <a:t>d.</a:t>
            </a:r>
          </a:p>
          <a:p>
            <a:pPr algn="l">
              <a:lnSpc>
                <a:spcPts val="2772"/>
              </a:lnSpc>
            </a:pPr>
            <a:r>
              <a:rPr lang="en-US" sz="2100">
                <a:solidFill>
                  <a:srgbClr val="23403D"/>
                </a:solidFill>
                <a:latin typeface="TT Norms"/>
                <a:ea typeface="TT Norms"/>
                <a:cs typeface="TT Norms"/>
                <a:sym typeface="TT Norms"/>
              </a:rPr>
              <a:t>e.</a:t>
            </a:r>
          </a:p>
          <a:p>
            <a:pPr algn="l">
              <a:lnSpc>
                <a:spcPts val="2772"/>
              </a:lnSpc>
            </a:pPr>
            <a:r>
              <a:rPr lang="en-US" sz="2100">
                <a:solidFill>
                  <a:srgbClr val="23403D"/>
                </a:solidFill>
                <a:latin typeface="TT Norms"/>
                <a:ea typeface="TT Norms"/>
                <a:cs typeface="TT Norms"/>
                <a:sym typeface="TT Norms"/>
              </a:rPr>
              <a:t>f.</a:t>
            </a:r>
          </a:p>
          <a:p>
            <a:pPr algn="l">
              <a:lnSpc>
                <a:spcPts val="2772"/>
              </a:lnSpc>
            </a:pPr>
            <a:r>
              <a:rPr lang="en-US" sz="2100">
                <a:solidFill>
                  <a:srgbClr val="23403D"/>
                </a:solidFill>
                <a:latin typeface="TT Norms"/>
                <a:ea typeface="TT Norms"/>
                <a:cs typeface="TT Norms"/>
                <a:sym typeface="TT Norms"/>
              </a:rPr>
              <a:t>g.</a:t>
            </a:r>
          </a:p>
        </p:txBody>
      </p:sp>
      <p:sp>
        <p:nvSpPr>
          <p:cNvPr name="TextBox 32" id="32"/>
          <p:cNvSpPr txBox="true"/>
          <p:nvPr/>
        </p:nvSpPr>
        <p:spPr>
          <a:xfrm rot="0">
            <a:off x="387159" y="5998931"/>
            <a:ext cx="572364" cy="381307"/>
          </a:xfrm>
          <a:prstGeom prst="rect">
            <a:avLst/>
          </a:prstGeom>
        </p:spPr>
        <p:txBody>
          <a:bodyPr anchor="t" rtlCol="false" tIns="0" lIns="0" bIns="0" rIns="0">
            <a:spAutoFit/>
          </a:bodyPr>
          <a:lstStyle/>
          <a:p>
            <a:pPr algn="l">
              <a:lnSpc>
                <a:spcPts val="3192"/>
              </a:lnSpc>
            </a:pPr>
            <a:r>
              <a:rPr lang="en-US" sz="2100">
                <a:solidFill>
                  <a:srgbClr val="23403D"/>
                </a:solidFill>
                <a:latin typeface="TT Norms"/>
                <a:ea typeface="TT Norms"/>
                <a:cs typeface="TT Norms"/>
                <a:sym typeface="TT Norms"/>
              </a:rPr>
              <a:t>(3)</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6328034" y="1391431"/>
            <a:ext cx="4543806"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7</a:t>
            </a:r>
          </a:p>
          <a:p>
            <a:pPr algn="ctr">
              <a:lnSpc>
                <a:spcPts val="1249"/>
              </a:lnSpc>
            </a:pPr>
            <a:r>
              <a:rPr lang="en-US" b="true" sz="2499">
                <a:solidFill>
                  <a:srgbClr val="23403D"/>
                </a:solidFill>
                <a:latin typeface="TT Norms Bold"/>
                <a:ea typeface="TT Norms Bold"/>
                <a:cs typeface="TT Norms Bold"/>
                <a:sym typeface="TT Norms Bold"/>
              </a:rPr>
              <a:t>B</a:t>
            </a:r>
            <a:r>
              <a:rPr lang="en-US" b="true" sz="2499">
                <a:solidFill>
                  <a:srgbClr val="23403D"/>
                </a:solidFill>
                <a:latin typeface="TT Norms Bold"/>
                <a:ea typeface="TT Norms Bold"/>
                <a:cs typeface="TT Norms Bold"/>
                <a:sym typeface="TT Norms Bold"/>
              </a:rPr>
              <a:t>endahara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90038" y="2767080"/>
            <a:ext cx="16950358" cy="257454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Dalam melaksanakan tugasnya Bendahara dibantu oleh 3 (tiga) orang Wakil Bendahara.</a:t>
            </a:r>
          </a:p>
          <a:p>
            <a:pPr algn="l">
              <a:lnSpc>
                <a:spcPts val="4162"/>
              </a:lnSpc>
            </a:pPr>
            <a:r>
              <a:rPr lang="en-US" sz="2299">
                <a:solidFill>
                  <a:srgbClr val="23403D"/>
                </a:solidFill>
                <a:latin typeface="TT Norms"/>
                <a:ea typeface="TT Norms"/>
                <a:cs typeface="TT Norms"/>
                <a:sym typeface="TT Norms"/>
              </a:rPr>
              <a:t>Di samping tugas sebagaimana dimaksud pada ayat (1) pasal ini, Bendahara bertugas membantu Ketua mengkoordinasikan pelaksanaan program mandatori PGRI provinsi, sebagaimana diatur pada Pasal 4 ayat (5) keputusan ini.</a:t>
            </a:r>
          </a:p>
          <a:p>
            <a:pPr algn="l">
              <a:lnSpc>
                <a:spcPts val="4162"/>
              </a:lnSpc>
            </a:pPr>
            <a:r>
              <a:rPr lang="en-US" sz="2299">
                <a:solidFill>
                  <a:srgbClr val="23403D"/>
                </a:solidFill>
                <a:latin typeface="TT Norms"/>
                <a:ea typeface="TT Norms"/>
                <a:cs typeface="TT Norms"/>
                <a:sym typeface="TT Norms"/>
              </a:rPr>
              <a:t>Tugas membantu pengkoordinasian provinsi sebagaimana dimaksud pada ayat (5) pasal in</a:t>
            </a:r>
            <a:r>
              <a:rPr lang="en-US" sz="2299">
                <a:solidFill>
                  <a:srgbClr val="23403D"/>
                </a:solidFill>
                <a:latin typeface="TT Norms"/>
                <a:ea typeface="TT Norms"/>
                <a:cs typeface="TT Norms"/>
                <a:sym typeface="TT Norms"/>
              </a:rPr>
              <a:t>i berlaku 2 (dua) tahun dan akan diatur kembali untuk tahun berikutnya dengan keputusan Pengurus Besar PGRI.</a:t>
            </a:r>
          </a:p>
        </p:txBody>
      </p:sp>
      <p:sp>
        <p:nvSpPr>
          <p:cNvPr name="TextBox 26" id="26"/>
          <p:cNvSpPr txBox="true"/>
          <p:nvPr/>
        </p:nvSpPr>
        <p:spPr>
          <a:xfrm rot="0">
            <a:off x="456336" y="2767080"/>
            <a:ext cx="572364"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(4)</a:t>
            </a:r>
          </a:p>
          <a:p>
            <a:pPr algn="l">
              <a:lnSpc>
                <a:spcPts val="4162"/>
              </a:lnSpc>
            </a:pPr>
            <a:r>
              <a:rPr lang="en-US" sz="2299">
                <a:solidFill>
                  <a:srgbClr val="23403D"/>
                </a:solidFill>
                <a:latin typeface="TT Norms"/>
                <a:ea typeface="TT Norms"/>
                <a:cs typeface="TT Norms"/>
                <a:sym typeface="TT Norms"/>
              </a:rPr>
              <a:t>(5)</a:t>
            </a:r>
          </a:p>
          <a:p>
            <a:pPr algn="l">
              <a:lnSpc>
                <a:spcPts val="4162"/>
              </a:lnSpc>
            </a:pPr>
          </a:p>
          <a:p>
            <a:pPr algn="l">
              <a:lnSpc>
                <a:spcPts val="4162"/>
              </a:lnSpc>
            </a:pPr>
            <a:r>
              <a:rPr lang="en-US" sz="2299">
                <a:solidFill>
                  <a:srgbClr val="23403D"/>
                </a:solidFill>
                <a:latin typeface="TT Norms"/>
                <a:ea typeface="TT Norms"/>
                <a:cs typeface="TT Norms"/>
                <a:sym typeface="TT Norms"/>
              </a:rPr>
              <a:t>(6)</a:t>
            </a:r>
          </a:p>
        </p:txBody>
      </p:sp>
      <p:sp>
        <p:nvSpPr>
          <p:cNvPr name="TextBox 27" id="27"/>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7 Lanjutan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6604870" y="1391431"/>
            <a:ext cx="4543806"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8</a:t>
            </a:r>
          </a:p>
          <a:p>
            <a:pPr algn="ctr">
              <a:lnSpc>
                <a:spcPts val="1249"/>
              </a:lnSpc>
            </a:pPr>
            <a:r>
              <a:rPr lang="en-US" b="true" sz="2499">
                <a:solidFill>
                  <a:srgbClr val="23403D"/>
                </a:solidFill>
                <a:latin typeface="TT Norms Bold"/>
                <a:ea typeface="TT Norms Bold"/>
                <a:cs typeface="TT Norms Bold"/>
                <a:sym typeface="TT Norms Bold"/>
              </a:rPr>
              <a:t>Wakil B</a:t>
            </a:r>
            <a:r>
              <a:rPr lang="en-US" b="true" sz="2499">
                <a:solidFill>
                  <a:srgbClr val="23403D"/>
                </a:solidFill>
                <a:latin typeface="TT Norms Bold"/>
                <a:ea typeface="TT Norms Bold"/>
                <a:cs typeface="TT Norms Bold"/>
                <a:sym typeface="TT Norms Bold"/>
              </a:rPr>
              <a:t>endahara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51938" y="2444146"/>
            <a:ext cx="16950358" cy="1234679"/>
          </a:xfrm>
          <a:prstGeom prst="rect">
            <a:avLst/>
          </a:prstGeom>
        </p:spPr>
        <p:txBody>
          <a:bodyPr anchor="t" rtlCol="false" tIns="0" lIns="0" bIns="0" rIns="0">
            <a:spAutoFit/>
          </a:bodyPr>
          <a:lstStyle/>
          <a:p>
            <a:pPr algn="l">
              <a:lnSpc>
                <a:spcPts val="3343"/>
              </a:lnSpc>
            </a:pPr>
            <a:r>
              <a:rPr lang="en-US" sz="2199">
                <a:solidFill>
                  <a:srgbClr val="23403D"/>
                </a:solidFill>
                <a:latin typeface="TT Norms"/>
                <a:ea typeface="TT Norms"/>
                <a:cs typeface="TT Norms"/>
                <a:sym typeface="TT Norms"/>
              </a:rPr>
              <a:t>Wakil bendahara mempunyai tugas membantu Bendahara dalam merencanakan, mengatur, mengkoordinasikan, membina, mengendalikan dan mengevaluasi pelaksanaan tugas kebendaharaan.</a:t>
            </a:r>
          </a:p>
          <a:p>
            <a:pPr algn="l">
              <a:lnSpc>
                <a:spcPts val="3343"/>
              </a:lnSpc>
            </a:pPr>
            <a:r>
              <a:rPr lang="en-US" sz="2199">
                <a:solidFill>
                  <a:srgbClr val="23403D"/>
                </a:solidFill>
                <a:latin typeface="TT Norms"/>
                <a:ea typeface="TT Norms"/>
                <a:cs typeface="TT Norms"/>
                <a:sym typeface="TT Norms"/>
              </a:rPr>
              <a:t>Berdasarkan tugas sebagaimana dimaksud pada ayat (1) pasal in</a:t>
            </a:r>
            <a:r>
              <a:rPr lang="en-US" sz="2199">
                <a:solidFill>
                  <a:srgbClr val="23403D"/>
                </a:solidFill>
                <a:latin typeface="TT Norms"/>
                <a:ea typeface="TT Norms"/>
                <a:cs typeface="TT Norms"/>
                <a:sym typeface="TT Norms"/>
              </a:rPr>
              <a:t>i, Wakil Bendahara mempunyai fungsi :</a:t>
            </a:r>
          </a:p>
        </p:txBody>
      </p:sp>
      <p:sp>
        <p:nvSpPr>
          <p:cNvPr name="TextBox 26" id="26"/>
          <p:cNvSpPr txBox="true"/>
          <p:nvPr/>
        </p:nvSpPr>
        <p:spPr>
          <a:xfrm rot="0">
            <a:off x="437286" y="2444146"/>
            <a:ext cx="572364" cy="1653816"/>
          </a:xfrm>
          <a:prstGeom prst="rect">
            <a:avLst/>
          </a:prstGeom>
        </p:spPr>
        <p:txBody>
          <a:bodyPr anchor="t" rtlCol="false" tIns="0" lIns="0" bIns="0" rIns="0">
            <a:spAutoFit/>
          </a:bodyPr>
          <a:lstStyle/>
          <a:p>
            <a:pPr algn="l">
              <a:lnSpc>
                <a:spcPts val="3343"/>
              </a:lnSpc>
            </a:pPr>
            <a:r>
              <a:rPr lang="en-US" sz="2199">
                <a:solidFill>
                  <a:srgbClr val="23403D"/>
                </a:solidFill>
                <a:latin typeface="TT Norms"/>
                <a:ea typeface="TT Norms"/>
                <a:cs typeface="TT Norms"/>
                <a:sym typeface="TT Norms"/>
              </a:rPr>
              <a:t>(1)</a:t>
            </a:r>
          </a:p>
          <a:p>
            <a:pPr algn="l">
              <a:lnSpc>
                <a:spcPts val="3343"/>
              </a:lnSpc>
            </a:pPr>
          </a:p>
          <a:p>
            <a:pPr algn="l">
              <a:lnSpc>
                <a:spcPts val="3343"/>
              </a:lnSpc>
            </a:pPr>
            <a:r>
              <a:rPr lang="en-US" sz="2199">
                <a:solidFill>
                  <a:srgbClr val="23403D"/>
                </a:solidFill>
                <a:latin typeface="TT Norms"/>
                <a:ea typeface="TT Norms"/>
                <a:cs typeface="TT Norms"/>
                <a:sym typeface="TT Norms"/>
              </a:rPr>
              <a:t>(2)</a:t>
            </a:r>
          </a:p>
          <a:p>
            <a:pPr algn="l">
              <a:lnSpc>
                <a:spcPts val="3343"/>
              </a:lnSpc>
            </a:pPr>
          </a:p>
        </p:txBody>
      </p:sp>
      <p:sp>
        <p:nvSpPr>
          <p:cNvPr name="TextBox 27" id="27"/>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7 Lanjutan</a:t>
            </a:r>
          </a:p>
        </p:txBody>
      </p:sp>
      <p:sp>
        <p:nvSpPr>
          <p:cNvPr name="TextBox 28" id="28"/>
          <p:cNvSpPr txBox="true"/>
          <p:nvPr/>
        </p:nvSpPr>
        <p:spPr>
          <a:xfrm rot="0">
            <a:off x="951938" y="3716925"/>
            <a:ext cx="572364" cy="2529218"/>
          </a:xfrm>
          <a:prstGeom prst="rect">
            <a:avLst/>
          </a:prstGeom>
        </p:spPr>
        <p:txBody>
          <a:bodyPr anchor="t" rtlCol="false" tIns="0" lIns="0" bIns="0" rIns="0">
            <a:spAutoFit/>
          </a:bodyPr>
          <a:lstStyle/>
          <a:p>
            <a:pPr algn="l">
              <a:lnSpc>
                <a:spcPts val="2903"/>
              </a:lnSpc>
            </a:pPr>
            <a:r>
              <a:rPr lang="en-US" sz="2199">
                <a:solidFill>
                  <a:srgbClr val="23403D"/>
                </a:solidFill>
                <a:latin typeface="TT Norms"/>
                <a:ea typeface="TT Norms"/>
                <a:cs typeface="TT Norms"/>
                <a:sym typeface="TT Norms"/>
              </a:rPr>
              <a:t>a.</a:t>
            </a:r>
          </a:p>
          <a:p>
            <a:pPr algn="l">
              <a:lnSpc>
                <a:spcPts val="2903"/>
              </a:lnSpc>
            </a:pPr>
            <a:r>
              <a:rPr lang="en-US" sz="2199">
                <a:solidFill>
                  <a:srgbClr val="23403D"/>
                </a:solidFill>
                <a:latin typeface="TT Norms"/>
                <a:ea typeface="TT Norms"/>
                <a:cs typeface="TT Norms"/>
                <a:sym typeface="TT Norms"/>
              </a:rPr>
              <a:t>b.</a:t>
            </a:r>
          </a:p>
          <a:p>
            <a:pPr algn="l">
              <a:lnSpc>
                <a:spcPts val="2903"/>
              </a:lnSpc>
            </a:pPr>
            <a:r>
              <a:rPr lang="en-US" sz="2199">
                <a:solidFill>
                  <a:srgbClr val="23403D"/>
                </a:solidFill>
                <a:latin typeface="TT Norms"/>
                <a:ea typeface="TT Norms"/>
                <a:cs typeface="TT Norms"/>
                <a:sym typeface="TT Norms"/>
              </a:rPr>
              <a:t>c.</a:t>
            </a:r>
          </a:p>
          <a:p>
            <a:pPr algn="l">
              <a:lnSpc>
                <a:spcPts val="2903"/>
              </a:lnSpc>
            </a:pPr>
          </a:p>
          <a:p>
            <a:pPr algn="l">
              <a:lnSpc>
                <a:spcPts val="2903"/>
              </a:lnSpc>
            </a:pPr>
            <a:r>
              <a:rPr lang="en-US" sz="2199">
                <a:solidFill>
                  <a:srgbClr val="23403D"/>
                </a:solidFill>
                <a:latin typeface="TT Norms"/>
                <a:ea typeface="TT Norms"/>
                <a:cs typeface="TT Norms"/>
                <a:sym typeface="TT Norms"/>
              </a:rPr>
              <a:t>d.</a:t>
            </a:r>
          </a:p>
          <a:p>
            <a:pPr algn="l">
              <a:lnSpc>
                <a:spcPts val="2903"/>
              </a:lnSpc>
            </a:pPr>
            <a:r>
              <a:rPr lang="en-US" sz="2199">
                <a:solidFill>
                  <a:srgbClr val="23403D"/>
                </a:solidFill>
                <a:latin typeface="TT Norms"/>
                <a:ea typeface="TT Norms"/>
                <a:cs typeface="TT Norms"/>
                <a:sym typeface="TT Norms"/>
              </a:rPr>
              <a:t>e.</a:t>
            </a:r>
          </a:p>
          <a:p>
            <a:pPr algn="l">
              <a:lnSpc>
                <a:spcPts val="2903"/>
              </a:lnSpc>
            </a:pPr>
            <a:r>
              <a:rPr lang="en-US" sz="2199">
                <a:solidFill>
                  <a:srgbClr val="23403D"/>
                </a:solidFill>
                <a:latin typeface="TT Norms"/>
                <a:ea typeface="TT Norms"/>
                <a:cs typeface="TT Norms"/>
                <a:sym typeface="TT Norms"/>
              </a:rPr>
              <a:t>f.</a:t>
            </a:r>
          </a:p>
        </p:txBody>
      </p:sp>
      <p:sp>
        <p:nvSpPr>
          <p:cNvPr name="TextBox 29" id="29"/>
          <p:cNvSpPr txBox="true"/>
          <p:nvPr/>
        </p:nvSpPr>
        <p:spPr>
          <a:xfrm rot="0">
            <a:off x="1304711" y="3735975"/>
            <a:ext cx="16466925" cy="2529218"/>
          </a:xfrm>
          <a:prstGeom prst="rect">
            <a:avLst/>
          </a:prstGeom>
        </p:spPr>
        <p:txBody>
          <a:bodyPr anchor="t" rtlCol="false" tIns="0" lIns="0" bIns="0" rIns="0">
            <a:spAutoFit/>
          </a:bodyPr>
          <a:lstStyle/>
          <a:p>
            <a:pPr algn="l">
              <a:lnSpc>
                <a:spcPts val="2903"/>
              </a:lnSpc>
            </a:pPr>
            <a:r>
              <a:rPr lang="en-US" sz="2199">
                <a:solidFill>
                  <a:srgbClr val="23403D"/>
                </a:solidFill>
                <a:latin typeface="TT Norms"/>
                <a:ea typeface="TT Norms"/>
                <a:cs typeface="TT Norms"/>
                <a:sym typeface="TT Norms"/>
              </a:rPr>
              <a:t>menyusun rencana anggaran belanja Pengurus Besar PGRI bersama Bendahara;</a:t>
            </a:r>
          </a:p>
          <a:p>
            <a:pPr algn="l">
              <a:lnSpc>
                <a:spcPts val="2903"/>
              </a:lnSpc>
            </a:pPr>
            <a:r>
              <a:rPr lang="en-US" sz="2199">
                <a:solidFill>
                  <a:srgbClr val="23403D"/>
                </a:solidFill>
                <a:latin typeface="TT Norms"/>
                <a:ea typeface="TT Norms"/>
                <a:cs typeface="TT Norms"/>
                <a:sym typeface="TT Norms"/>
              </a:rPr>
              <a:t>mengelola administrasi keuangan, pembayaran gaji karyawan dan perjalanan personalia Pengurus Besar PGRI bersama Bendahara;</a:t>
            </a:r>
          </a:p>
          <a:p>
            <a:pPr algn="l">
              <a:lnSpc>
                <a:spcPts val="2903"/>
              </a:lnSpc>
            </a:pPr>
            <a:r>
              <a:rPr lang="en-US" sz="2199">
                <a:solidFill>
                  <a:srgbClr val="23403D"/>
                </a:solidFill>
                <a:latin typeface="TT Norms"/>
                <a:ea typeface="TT Norms"/>
                <a:cs typeface="TT Norms"/>
                <a:sym typeface="TT Norms"/>
              </a:rPr>
              <a:t>melakukan penggalian, pencarian dan pengembangan sumber-sumber dana dan sarana lainnya untuk menunjang pelaksanaan program Pengurus Besar PGRI bersama Bendahara;</a:t>
            </a:r>
          </a:p>
          <a:p>
            <a:pPr algn="l">
              <a:lnSpc>
                <a:spcPts val="2903"/>
              </a:lnSpc>
            </a:pPr>
            <a:r>
              <a:rPr lang="en-US" sz="2199">
                <a:solidFill>
                  <a:srgbClr val="23403D"/>
                </a:solidFill>
                <a:latin typeface="TT Norms"/>
                <a:ea typeface="TT Norms"/>
                <a:cs typeface="TT Norms"/>
                <a:sym typeface="TT Norms"/>
              </a:rPr>
              <a:t>melaksanakan tertib administrasi keuangan dan melakukan optimalisasi pembayaran iuran anggota tepat waktu bersama Bendahara;</a:t>
            </a:r>
          </a:p>
          <a:p>
            <a:pPr algn="l">
              <a:lnSpc>
                <a:spcPts val="2903"/>
              </a:lnSpc>
            </a:pPr>
            <a:r>
              <a:rPr lang="en-US" sz="2199">
                <a:solidFill>
                  <a:srgbClr val="23403D"/>
                </a:solidFill>
                <a:latin typeface="TT Norms"/>
                <a:ea typeface="TT Norms"/>
                <a:cs typeface="TT Norms"/>
                <a:sym typeface="TT Norms"/>
              </a:rPr>
              <a:t>mengkoordinasikan pembayaran iuran anggota dengan pengurus PGRI provinsi dan PGRI kabupaten/kota bersama Bendahara; dan</a:t>
            </a:r>
          </a:p>
          <a:p>
            <a:pPr algn="l">
              <a:lnSpc>
                <a:spcPts val="2903"/>
              </a:lnSpc>
            </a:pPr>
            <a:r>
              <a:rPr lang="en-US" sz="2199">
                <a:solidFill>
                  <a:srgbClr val="23403D"/>
                </a:solidFill>
                <a:latin typeface="TT Norms"/>
                <a:ea typeface="TT Norms"/>
                <a:cs typeface="TT Norms"/>
                <a:sym typeface="TT Norms"/>
              </a:rPr>
              <a:t>menyiapkan bahan dan penyusunan eval</a:t>
            </a:r>
            <a:r>
              <a:rPr lang="en-US" sz="2199">
                <a:solidFill>
                  <a:srgbClr val="23403D"/>
                </a:solidFill>
                <a:latin typeface="TT Norms"/>
                <a:ea typeface="TT Norms"/>
                <a:cs typeface="TT Norms"/>
                <a:sym typeface="TT Norms"/>
              </a:rPr>
              <a:t>uasi dan pelaporan keuangan bersama Bendahara.</a:t>
            </a:r>
          </a:p>
        </p:txBody>
      </p:sp>
      <p:sp>
        <p:nvSpPr>
          <p:cNvPr name="TextBox 30" id="30"/>
          <p:cNvSpPr txBox="true"/>
          <p:nvPr/>
        </p:nvSpPr>
        <p:spPr>
          <a:xfrm rot="0">
            <a:off x="942543" y="6346459"/>
            <a:ext cx="16950358" cy="458291"/>
          </a:xfrm>
          <a:prstGeom prst="rect">
            <a:avLst/>
          </a:prstGeom>
        </p:spPr>
        <p:txBody>
          <a:bodyPr anchor="t" rtlCol="false" tIns="0" lIns="0" bIns="0" rIns="0">
            <a:spAutoFit/>
          </a:bodyPr>
          <a:lstStyle/>
          <a:p>
            <a:pPr algn="l">
              <a:lnSpc>
                <a:spcPts val="3981"/>
              </a:lnSpc>
            </a:pPr>
            <a:r>
              <a:rPr lang="en-US" sz="2199">
                <a:solidFill>
                  <a:srgbClr val="23403D"/>
                </a:solidFill>
                <a:latin typeface="TT Norms"/>
                <a:ea typeface="TT Norms"/>
                <a:cs typeface="TT Norms"/>
                <a:sym typeface="TT Norms"/>
              </a:rPr>
              <a:t>Berdasarkan tugas dan fungs</a:t>
            </a:r>
            <a:r>
              <a:rPr lang="en-US" sz="2199">
                <a:solidFill>
                  <a:srgbClr val="23403D"/>
                </a:solidFill>
                <a:latin typeface="TT Norms"/>
                <a:ea typeface="TT Norms"/>
                <a:cs typeface="TT Norms"/>
                <a:sym typeface="TT Norms"/>
              </a:rPr>
              <a:t>i, wakil bendahara mempunyai uraian tugas :</a:t>
            </a:r>
          </a:p>
        </p:txBody>
      </p:sp>
      <p:sp>
        <p:nvSpPr>
          <p:cNvPr name="TextBox 31" id="31"/>
          <p:cNvSpPr txBox="true"/>
          <p:nvPr/>
        </p:nvSpPr>
        <p:spPr>
          <a:xfrm rot="0">
            <a:off x="951938" y="6833325"/>
            <a:ext cx="572364" cy="2891242"/>
          </a:xfrm>
          <a:prstGeom prst="rect">
            <a:avLst/>
          </a:prstGeom>
        </p:spPr>
        <p:txBody>
          <a:bodyPr anchor="t" rtlCol="false" tIns="0" lIns="0" bIns="0" rIns="0">
            <a:spAutoFit/>
          </a:bodyPr>
          <a:lstStyle/>
          <a:p>
            <a:pPr algn="l">
              <a:lnSpc>
                <a:spcPts val="2903"/>
              </a:lnSpc>
            </a:pPr>
            <a:r>
              <a:rPr lang="en-US" sz="2199">
                <a:solidFill>
                  <a:srgbClr val="23403D"/>
                </a:solidFill>
                <a:latin typeface="TT Norms"/>
                <a:ea typeface="TT Norms"/>
                <a:cs typeface="TT Norms"/>
                <a:sym typeface="TT Norms"/>
              </a:rPr>
              <a:t>a.</a:t>
            </a:r>
          </a:p>
          <a:p>
            <a:pPr algn="l">
              <a:lnSpc>
                <a:spcPts val="2903"/>
              </a:lnSpc>
            </a:pPr>
            <a:r>
              <a:rPr lang="en-US" sz="2199">
                <a:solidFill>
                  <a:srgbClr val="23403D"/>
                </a:solidFill>
                <a:latin typeface="TT Norms"/>
                <a:ea typeface="TT Norms"/>
                <a:cs typeface="TT Norms"/>
                <a:sym typeface="TT Norms"/>
              </a:rPr>
              <a:t>b.</a:t>
            </a:r>
          </a:p>
          <a:p>
            <a:pPr algn="l">
              <a:lnSpc>
                <a:spcPts val="2903"/>
              </a:lnSpc>
            </a:pPr>
            <a:r>
              <a:rPr lang="en-US" sz="2199">
                <a:solidFill>
                  <a:srgbClr val="23403D"/>
                </a:solidFill>
                <a:latin typeface="TT Norms"/>
                <a:ea typeface="TT Norms"/>
                <a:cs typeface="TT Norms"/>
                <a:sym typeface="TT Norms"/>
              </a:rPr>
              <a:t>c.</a:t>
            </a:r>
          </a:p>
          <a:p>
            <a:pPr algn="l">
              <a:lnSpc>
                <a:spcPts val="2903"/>
              </a:lnSpc>
            </a:pPr>
          </a:p>
          <a:p>
            <a:pPr algn="l">
              <a:lnSpc>
                <a:spcPts val="2903"/>
              </a:lnSpc>
            </a:pPr>
            <a:r>
              <a:rPr lang="en-US" sz="2199">
                <a:solidFill>
                  <a:srgbClr val="23403D"/>
                </a:solidFill>
                <a:latin typeface="TT Norms"/>
                <a:ea typeface="TT Norms"/>
                <a:cs typeface="TT Norms"/>
                <a:sym typeface="TT Norms"/>
              </a:rPr>
              <a:t>d.</a:t>
            </a:r>
          </a:p>
          <a:p>
            <a:pPr algn="l">
              <a:lnSpc>
                <a:spcPts val="2903"/>
              </a:lnSpc>
            </a:pPr>
            <a:r>
              <a:rPr lang="en-US" sz="2199">
                <a:solidFill>
                  <a:srgbClr val="23403D"/>
                </a:solidFill>
                <a:latin typeface="TT Norms"/>
                <a:ea typeface="TT Norms"/>
                <a:cs typeface="TT Norms"/>
                <a:sym typeface="TT Norms"/>
              </a:rPr>
              <a:t>e.</a:t>
            </a:r>
          </a:p>
          <a:p>
            <a:pPr algn="l">
              <a:lnSpc>
                <a:spcPts val="2903"/>
              </a:lnSpc>
            </a:pPr>
            <a:r>
              <a:rPr lang="en-US" sz="2199">
                <a:solidFill>
                  <a:srgbClr val="23403D"/>
                </a:solidFill>
                <a:latin typeface="TT Norms"/>
                <a:ea typeface="TT Norms"/>
                <a:cs typeface="TT Norms"/>
                <a:sym typeface="TT Norms"/>
              </a:rPr>
              <a:t>f.</a:t>
            </a:r>
          </a:p>
          <a:p>
            <a:pPr algn="l">
              <a:lnSpc>
                <a:spcPts val="2903"/>
              </a:lnSpc>
            </a:pPr>
            <a:r>
              <a:rPr lang="en-US" sz="2199">
                <a:solidFill>
                  <a:srgbClr val="23403D"/>
                </a:solidFill>
                <a:latin typeface="TT Norms"/>
                <a:ea typeface="TT Norms"/>
                <a:cs typeface="TT Norms"/>
                <a:sym typeface="TT Norms"/>
              </a:rPr>
              <a:t>g.</a:t>
            </a:r>
          </a:p>
        </p:txBody>
      </p:sp>
      <p:sp>
        <p:nvSpPr>
          <p:cNvPr name="TextBox 32" id="32"/>
          <p:cNvSpPr txBox="true"/>
          <p:nvPr/>
        </p:nvSpPr>
        <p:spPr>
          <a:xfrm rot="0">
            <a:off x="1304711" y="6833325"/>
            <a:ext cx="16335333" cy="2891242"/>
          </a:xfrm>
          <a:prstGeom prst="rect">
            <a:avLst/>
          </a:prstGeom>
        </p:spPr>
        <p:txBody>
          <a:bodyPr anchor="t" rtlCol="false" tIns="0" lIns="0" bIns="0" rIns="0">
            <a:spAutoFit/>
          </a:bodyPr>
          <a:lstStyle/>
          <a:p>
            <a:pPr algn="l">
              <a:lnSpc>
                <a:spcPts val="2903"/>
              </a:lnSpc>
            </a:pPr>
            <a:r>
              <a:rPr lang="en-US" sz="2199">
                <a:solidFill>
                  <a:srgbClr val="23403D"/>
                </a:solidFill>
                <a:latin typeface="TT Norms"/>
                <a:ea typeface="TT Norms"/>
                <a:cs typeface="TT Norms"/>
                <a:sym typeface="TT Norms"/>
              </a:rPr>
              <a:t>menyusun rencana anggaran belanja Pengurus Besar PGRI;</a:t>
            </a:r>
          </a:p>
          <a:p>
            <a:pPr algn="l">
              <a:lnSpc>
                <a:spcPts val="2903"/>
              </a:lnSpc>
            </a:pPr>
            <a:r>
              <a:rPr lang="en-US" sz="2199">
                <a:solidFill>
                  <a:srgbClr val="23403D"/>
                </a:solidFill>
                <a:latin typeface="TT Norms"/>
                <a:ea typeface="TT Norms"/>
                <a:cs typeface="TT Norms"/>
                <a:sym typeface="TT Norms"/>
              </a:rPr>
              <a:t>melaksanakan pengelolaan administrasi keuangan, pembayaran gaji karyawan dan perjalanan personalia Pengurus Besar PGRI;</a:t>
            </a:r>
          </a:p>
          <a:p>
            <a:pPr algn="l">
              <a:lnSpc>
                <a:spcPts val="2903"/>
              </a:lnSpc>
            </a:pPr>
            <a:r>
              <a:rPr lang="en-US" sz="2199">
                <a:solidFill>
                  <a:srgbClr val="23403D"/>
                </a:solidFill>
                <a:latin typeface="TT Norms"/>
                <a:ea typeface="TT Norms"/>
                <a:cs typeface="TT Norms"/>
                <a:sym typeface="TT Norms"/>
              </a:rPr>
              <a:t>menggali dan meningkatkan sumber-sumber dana dan sarana lainnya untuk menunjang pelaksanaan program Pengurus Besar PGRI;</a:t>
            </a:r>
          </a:p>
          <a:p>
            <a:pPr algn="l">
              <a:lnSpc>
                <a:spcPts val="2903"/>
              </a:lnSpc>
            </a:pPr>
            <a:r>
              <a:rPr lang="en-US" sz="2199">
                <a:solidFill>
                  <a:srgbClr val="23403D"/>
                </a:solidFill>
                <a:latin typeface="TT Norms"/>
                <a:ea typeface="TT Norms"/>
                <a:cs typeface="TT Norms"/>
                <a:sym typeface="TT Norms"/>
              </a:rPr>
              <a:t>melaksanakan tertib administrasi keuangan dan mengusahakan optimalisasi pembayaran iuran anggota tepat waktu.</a:t>
            </a:r>
          </a:p>
          <a:p>
            <a:pPr algn="l">
              <a:lnSpc>
                <a:spcPts val="2903"/>
              </a:lnSpc>
            </a:pPr>
            <a:r>
              <a:rPr lang="en-US" sz="2199">
                <a:solidFill>
                  <a:srgbClr val="23403D"/>
                </a:solidFill>
                <a:latin typeface="TT Norms"/>
                <a:ea typeface="TT Norms"/>
                <a:cs typeface="TT Norms"/>
                <a:sym typeface="TT Norms"/>
              </a:rPr>
              <a:t>M</a:t>
            </a:r>
            <a:r>
              <a:rPr lang="en-US" sz="2199">
                <a:solidFill>
                  <a:srgbClr val="23403D"/>
                </a:solidFill>
                <a:latin typeface="TT Norms"/>
                <a:ea typeface="TT Norms"/>
                <a:cs typeface="TT Norms"/>
                <a:sym typeface="TT Norms"/>
              </a:rPr>
              <a:t>engkoordinasikan pembayaran iuran anggota dengan pengurus PGRI provinsi dan kota/ kabupaten; dan</a:t>
            </a:r>
          </a:p>
          <a:p>
            <a:pPr algn="l">
              <a:lnSpc>
                <a:spcPts val="2903"/>
              </a:lnSpc>
            </a:pPr>
            <a:r>
              <a:rPr lang="en-US" sz="2199">
                <a:solidFill>
                  <a:srgbClr val="23403D"/>
                </a:solidFill>
                <a:latin typeface="TT Norms"/>
                <a:ea typeface="TT Norms"/>
                <a:cs typeface="TT Norms"/>
                <a:sym typeface="TT Norms"/>
              </a:rPr>
              <a:t>menyiapkan bahan dan penyusunan eval</a:t>
            </a:r>
            <a:r>
              <a:rPr lang="en-US" sz="2199">
                <a:solidFill>
                  <a:srgbClr val="23403D"/>
                </a:solidFill>
                <a:latin typeface="TT Norms"/>
                <a:ea typeface="TT Norms"/>
                <a:cs typeface="TT Norms"/>
                <a:sym typeface="TT Norms"/>
              </a:rPr>
              <a:t>uasi dan pelaporan keuangan; dan</a:t>
            </a:r>
          </a:p>
          <a:p>
            <a:pPr algn="l">
              <a:lnSpc>
                <a:spcPts val="2903"/>
              </a:lnSpc>
            </a:pPr>
            <a:r>
              <a:rPr lang="en-US" sz="2199">
                <a:solidFill>
                  <a:srgbClr val="23403D"/>
                </a:solidFill>
                <a:latin typeface="TT Norms"/>
                <a:ea typeface="TT Norms"/>
                <a:cs typeface="TT Norms"/>
                <a:sym typeface="TT Norms"/>
              </a:rPr>
              <a:t>bertanggung jawab kepada Bendahara dalam melaksanakan tugasnya.</a:t>
            </a:r>
          </a:p>
        </p:txBody>
      </p:sp>
      <p:sp>
        <p:nvSpPr>
          <p:cNvPr name="TextBox 33" id="33"/>
          <p:cNvSpPr txBox="true"/>
          <p:nvPr/>
        </p:nvSpPr>
        <p:spPr>
          <a:xfrm rot="0">
            <a:off x="437286" y="6371830"/>
            <a:ext cx="572364" cy="396404"/>
          </a:xfrm>
          <a:prstGeom prst="rect">
            <a:avLst/>
          </a:prstGeom>
        </p:spPr>
        <p:txBody>
          <a:bodyPr anchor="t" rtlCol="false" tIns="0" lIns="0" bIns="0" rIns="0">
            <a:spAutoFit/>
          </a:bodyPr>
          <a:lstStyle/>
          <a:p>
            <a:pPr algn="l">
              <a:lnSpc>
                <a:spcPts val="3343"/>
              </a:lnSpc>
            </a:pPr>
            <a:r>
              <a:rPr lang="en-US" sz="2199">
                <a:solidFill>
                  <a:srgbClr val="23403D"/>
                </a:solidFill>
                <a:latin typeface="TT Norms"/>
                <a:ea typeface="TT Norms"/>
                <a:cs typeface="TT Norms"/>
                <a:sym typeface="TT Norms"/>
              </a:rPr>
              <a:t>(3)</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6604870" y="1391431"/>
            <a:ext cx="4543806"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8</a:t>
            </a:r>
          </a:p>
          <a:p>
            <a:pPr algn="ctr">
              <a:lnSpc>
                <a:spcPts val="1249"/>
              </a:lnSpc>
            </a:pPr>
            <a:r>
              <a:rPr lang="en-US" b="true" sz="2499">
                <a:solidFill>
                  <a:srgbClr val="23403D"/>
                </a:solidFill>
                <a:latin typeface="TT Norms Bold"/>
                <a:ea typeface="TT Norms Bold"/>
                <a:cs typeface="TT Norms Bold"/>
                <a:sym typeface="TT Norms Bold"/>
              </a:rPr>
              <a:t>Wakil B</a:t>
            </a:r>
            <a:r>
              <a:rPr lang="en-US" b="true" sz="2499">
                <a:solidFill>
                  <a:srgbClr val="23403D"/>
                </a:solidFill>
                <a:latin typeface="TT Norms Bold"/>
                <a:ea typeface="TT Norms Bold"/>
                <a:cs typeface="TT Norms Bold"/>
                <a:sym typeface="TT Norms Bold"/>
              </a:rPr>
              <a:t>endahara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90038" y="2404181"/>
            <a:ext cx="16950358" cy="30984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Di samping tugas sebagaimana dimaksud pada ayat (1) dan ayat (2), Wakil Bendahara bertugas membantu Ketua mengkoordinasikan pelaksanaan program mandatori PGRI provinsi, sebagaimana diatur pada Pasal 4 ayat (4) keputusan ini.</a:t>
            </a:r>
          </a:p>
          <a:p>
            <a:pPr algn="l">
              <a:lnSpc>
                <a:spcPts val="4162"/>
              </a:lnSpc>
            </a:pPr>
            <a:r>
              <a:rPr lang="en-US" sz="2299">
                <a:solidFill>
                  <a:srgbClr val="23403D"/>
                </a:solidFill>
                <a:latin typeface="TT Norms"/>
                <a:ea typeface="TT Norms"/>
                <a:cs typeface="TT Norms"/>
                <a:sym typeface="TT Norms"/>
              </a:rPr>
              <a:t>Tugas membantu pengkoordinasian provinsi sebagaimana dimaksud pada ayat (4) berlaku 2 (dua) tahun dan akan diatur kembali untuk tahun berikutnya dengan keputusan Pengurus Besar PGRI.</a:t>
            </a:r>
          </a:p>
          <a:p>
            <a:pPr algn="l">
              <a:lnSpc>
                <a:spcPts val="4162"/>
              </a:lnSpc>
            </a:pPr>
            <a:r>
              <a:rPr lang="en-US" sz="2299">
                <a:solidFill>
                  <a:srgbClr val="23403D"/>
                </a:solidFill>
                <a:latin typeface="TT Norms"/>
                <a:ea typeface="TT Norms"/>
                <a:cs typeface="TT Norms"/>
                <a:sym typeface="TT Norms"/>
              </a:rPr>
              <a:t>Untuk optimalisasi pembayaran iuran anggota sebagaimana dimaksud dalam Pasal 7 ayat (2) huruf d dilakukan pembagian tugas</a:t>
            </a:r>
            <a:r>
              <a:rPr lang="en-US" sz="2299">
                <a:solidFill>
                  <a:srgbClr val="23403D"/>
                </a:solidFill>
                <a:latin typeface="TT Norms"/>
                <a:ea typeface="TT Norms"/>
                <a:cs typeface="TT Norms"/>
                <a:sym typeface="TT Norms"/>
              </a:rPr>
              <a:t> Wakil Bendahara sebagai berikut.</a:t>
            </a:r>
          </a:p>
        </p:txBody>
      </p:sp>
      <p:sp>
        <p:nvSpPr>
          <p:cNvPr name="TextBox 26" id="26"/>
          <p:cNvSpPr txBox="true"/>
          <p:nvPr/>
        </p:nvSpPr>
        <p:spPr>
          <a:xfrm rot="0">
            <a:off x="456336" y="2404181"/>
            <a:ext cx="572364" cy="30984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(4)</a:t>
            </a:r>
          </a:p>
          <a:p>
            <a:pPr algn="l">
              <a:lnSpc>
                <a:spcPts val="4162"/>
              </a:lnSpc>
            </a:pPr>
          </a:p>
          <a:p>
            <a:pPr algn="l">
              <a:lnSpc>
                <a:spcPts val="4162"/>
              </a:lnSpc>
            </a:pPr>
            <a:r>
              <a:rPr lang="en-US" sz="2299">
                <a:solidFill>
                  <a:srgbClr val="23403D"/>
                </a:solidFill>
                <a:latin typeface="TT Norms"/>
                <a:ea typeface="TT Norms"/>
                <a:cs typeface="TT Norms"/>
                <a:sym typeface="TT Norms"/>
              </a:rPr>
              <a:t>(5)</a:t>
            </a:r>
          </a:p>
          <a:p>
            <a:pPr algn="l">
              <a:lnSpc>
                <a:spcPts val="4162"/>
              </a:lnSpc>
            </a:pPr>
          </a:p>
          <a:p>
            <a:pPr algn="l">
              <a:lnSpc>
                <a:spcPts val="4162"/>
              </a:lnSpc>
            </a:pPr>
            <a:r>
              <a:rPr lang="en-US" sz="2299">
                <a:solidFill>
                  <a:srgbClr val="23403D"/>
                </a:solidFill>
                <a:latin typeface="TT Norms"/>
                <a:ea typeface="TT Norms"/>
                <a:cs typeface="TT Norms"/>
                <a:sym typeface="TT Norms"/>
              </a:rPr>
              <a:t>(6)</a:t>
            </a:r>
          </a:p>
          <a:p>
            <a:pPr algn="l">
              <a:lnSpc>
                <a:spcPts val="4162"/>
              </a:lnSpc>
            </a:pPr>
          </a:p>
        </p:txBody>
      </p:sp>
      <p:sp>
        <p:nvSpPr>
          <p:cNvPr name="TextBox 27" id="27"/>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8 Lanjutan</a:t>
            </a:r>
          </a:p>
        </p:txBody>
      </p:sp>
      <p:sp>
        <p:nvSpPr>
          <p:cNvPr name="TextBox 28" id="28"/>
          <p:cNvSpPr txBox="true"/>
          <p:nvPr/>
        </p:nvSpPr>
        <p:spPr>
          <a:xfrm rot="0">
            <a:off x="990038" y="5569276"/>
            <a:ext cx="572364" cy="362229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a.</a:t>
            </a:r>
          </a:p>
          <a:p>
            <a:pPr algn="l">
              <a:lnSpc>
                <a:spcPts val="4162"/>
              </a:lnSpc>
            </a:pPr>
          </a:p>
          <a:p>
            <a:pPr algn="l">
              <a:lnSpc>
                <a:spcPts val="4162"/>
              </a:lnSpc>
            </a:pPr>
            <a:r>
              <a:rPr lang="en-US" sz="2299">
                <a:solidFill>
                  <a:srgbClr val="23403D"/>
                </a:solidFill>
                <a:latin typeface="TT Norms"/>
                <a:ea typeface="TT Norms"/>
                <a:cs typeface="TT Norms"/>
                <a:sym typeface="TT Norms"/>
              </a:rPr>
              <a:t>b.</a:t>
            </a:r>
          </a:p>
          <a:p>
            <a:pPr algn="l">
              <a:lnSpc>
                <a:spcPts val="4162"/>
              </a:lnSpc>
            </a:pPr>
          </a:p>
          <a:p>
            <a:pPr algn="l">
              <a:lnSpc>
                <a:spcPts val="4162"/>
              </a:lnSpc>
            </a:pPr>
            <a:r>
              <a:rPr lang="en-US" sz="2299">
                <a:solidFill>
                  <a:srgbClr val="23403D"/>
                </a:solidFill>
                <a:latin typeface="TT Norms"/>
                <a:ea typeface="TT Norms"/>
                <a:cs typeface="TT Norms"/>
                <a:sym typeface="TT Norms"/>
              </a:rPr>
              <a:t>c.</a:t>
            </a:r>
          </a:p>
          <a:p>
            <a:pPr algn="l">
              <a:lnSpc>
                <a:spcPts val="4162"/>
              </a:lnSpc>
            </a:pPr>
          </a:p>
          <a:p>
            <a:pPr algn="l">
              <a:lnSpc>
                <a:spcPts val="4162"/>
              </a:lnSpc>
            </a:pPr>
          </a:p>
        </p:txBody>
      </p:sp>
      <p:sp>
        <p:nvSpPr>
          <p:cNvPr name="TextBox 29" id="29"/>
          <p:cNvSpPr txBox="true"/>
          <p:nvPr/>
        </p:nvSpPr>
        <p:spPr>
          <a:xfrm rot="0">
            <a:off x="1368241" y="5569276"/>
            <a:ext cx="16135152" cy="30984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Wakil Bendahara I mengkoordinasikan pembayaran iuran anggota ke Pengurus Besar PGRI untuk provinsi wilayah Indonesia Barat.</a:t>
            </a:r>
          </a:p>
          <a:p>
            <a:pPr algn="l">
              <a:lnSpc>
                <a:spcPts val="4162"/>
              </a:lnSpc>
            </a:pPr>
            <a:r>
              <a:rPr lang="en-US" sz="2299">
                <a:solidFill>
                  <a:srgbClr val="23403D"/>
                </a:solidFill>
                <a:latin typeface="TT Norms"/>
                <a:ea typeface="TT Norms"/>
                <a:cs typeface="TT Norms"/>
                <a:sym typeface="TT Norms"/>
              </a:rPr>
              <a:t>Wakil Bendahara II mengkoordinasikan pembayaran iuran anggota ke Pengurus Besar PGRI untuk provinsi wilayah Indonesia Timur.</a:t>
            </a:r>
          </a:p>
          <a:p>
            <a:pPr algn="l">
              <a:lnSpc>
                <a:spcPts val="4162"/>
              </a:lnSpc>
            </a:pPr>
            <a:r>
              <a:rPr lang="en-US" sz="2299">
                <a:solidFill>
                  <a:srgbClr val="23403D"/>
                </a:solidFill>
                <a:latin typeface="TT Norms"/>
                <a:ea typeface="TT Norms"/>
                <a:cs typeface="TT Norms"/>
                <a:sym typeface="TT Norms"/>
              </a:rPr>
              <a:t>Wakil Bendahara III mengkoordinasikan pembayaran iuran anggota ke Pengurus Besar PGRI untuk provinsi wilayah In</a:t>
            </a:r>
            <a:r>
              <a:rPr lang="en-US" sz="2299">
                <a:solidFill>
                  <a:srgbClr val="23403D"/>
                </a:solidFill>
                <a:latin typeface="TT Norms"/>
                <a:ea typeface="TT Norms"/>
                <a:cs typeface="TT Norms"/>
                <a:sym typeface="TT Norms"/>
              </a:rPr>
              <a:t>donesia Tengah.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287945" y="-1005277"/>
            <a:ext cx="9394899" cy="2511008"/>
            <a:chOff x="0" y="0"/>
            <a:chExt cx="1455516" cy="389021"/>
          </a:xfrm>
        </p:grpSpPr>
        <p:sp>
          <p:nvSpPr>
            <p:cNvPr name="Freeform 7" id="7"/>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8" id="8"/>
          <p:cNvGrpSpPr/>
          <p:nvPr/>
        </p:nvGrpSpPr>
        <p:grpSpPr>
          <a:xfrm rot="0">
            <a:off x="5873230" y="-429546"/>
            <a:ext cx="9272041" cy="3541681"/>
            <a:chOff x="0" y="0"/>
            <a:chExt cx="930920" cy="355587"/>
          </a:xfrm>
        </p:grpSpPr>
        <p:sp>
          <p:nvSpPr>
            <p:cNvPr name="Freeform 9" id="9"/>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0" id="10"/>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1" id="11"/>
          <p:cNvGrpSpPr/>
          <p:nvPr/>
        </p:nvGrpSpPr>
        <p:grpSpPr>
          <a:xfrm rot="-10800000">
            <a:off x="4853038" y="-452608"/>
            <a:ext cx="4612179" cy="2112462"/>
            <a:chOff x="0" y="0"/>
            <a:chExt cx="812800" cy="372277"/>
          </a:xfrm>
        </p:grpSpPr>
        <p:sp>
          <p:nvSpPr>
            <p:cNvPr name="Freeform 12" id="12"/>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3" id="13"/>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0">
            <a:off x="6158093" y="-420021"/>
            <a:ext cx="14319000" cy="1925752"/>
            <a:chOff x="0" y="0"/>
            <a:chExt cx="1437638" cy="193347"/>
          </a:xfrm>
        </p:grpSpPr>
        <p:sp>
          <p:nvSpPr>
            <p:cNvPr name="Freeform 15" id="15"/>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6" id="16"/>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17" id="17"/>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7257518" y="1463270"/>
            <a:ext cx="1065926" cy="555589"/>
          </a:xfrm>
          <a:prstGeom prst="rect">
            <a:avLst/>
          </a:prstGeom>
        </p:spPr>
        <p:txBody>
          <a:bodyPr anchor="t" rtlCol="false" tIns="0" lIns="0" bIns="0" rIns="0">
            <a:spAutoFit/>
          </a:bodyPr>
          <a:lstStyle/>
          <a:p>
            <a:pPr algn="l">
              <a:lnSpc>
                <a:spcPts val="4999"/>
              </a:lnSpc>
            </a:pPr>
            <a:r>
              <a:rPr lang="en-US" sz="2499" b="true">
                <a:solidFill>
                  <a:srgbClr val="23403D"/>
                </a:solidFill>
                <a:latin typeface="TT Norms Bold"/>
                <a:ea typeface="TT Norms Bold"/>
                <a:cs typeface="TT Norms Bold"/>
                <a:sym typeface="TT Norms Bold"/>
              </a:rPr>
              <a:t>Pasal 1</a:t>
            </a:r>
          </a:p>
        </p:txBody>
      </p:sp>
      <p:sp>
        <p:nvSpPr>
          <p:cNvPr name="TextBox 20" id="20"/>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a:t>
            </a:r>
          </a:p>
          <a:p>
            <a:pPr algn="ctr">
              <a:lnSpc>
                <a:spcPts val="4599"/>
              </a:lnSpc>
            </a:pPr>
            <a:r>
              <a:rPr lang="en-US" b="true" sz="3999">
                <a:solidFill>
                  <a:srgbClr val="FFFFFF"/>
                </a:solidFill>
                <a:latin typeface="TT Norms Bold"/>
                <a:ea typeface="TT Norms Bold"/>
                <a:cs typeface="TT Norms Bold"/>
                <a:sym typeface="TT Norms Bold"/>
              </a:rPr>
              <a:t>KETENTUAN UMUM</a:t>
            </a:r>
          </a:p>
        </p:txBody>
      </p:sp>
      <p:sp>
        <p:nvSpPr>
          <p:cNvPr name="TextBox 21" id="21"/>
          <p:cNvSpPr txBox="true"/>
          <p:nvPr/>
        </p:nvSpPr>
        <p:spPr>
          <a:xfrm rot="0">
            <a:off x="403955" y="1980157"/>
            <a:ext cx="17420913" cy="7875379"/>
          </a:xfrm>
          <a:prstGeom prst="rect">
            <a:avLst/>
          </a:prstGeom>
        </p:spPr>
        <p:txBody>
          <a:bodyPr anchor="t" rtlCol="false" tIns="0" lIns="0" bIns="0" rIns="0">
            <a:spAutoFit/>
          </a:bodyPr>
          <a:lstStyle/>
          <a:p>
            <a:pPr algn="l">
              <a:lnSpc>
                <a:spcPts val="3620"/>
              </a:lnSpc>
            </a:pPr>
            <a:r>
              <a:rPr lang="en-US" sz="2000">
                <a:solidFill>
                  <a:srgbClr val="23403D"/>
                </a:solidFill>
                <a:latin typeface="TT Norms"/>
                <a:ea typeface="TT Norms"/>
                <a:cs typeface="TT Norms"/>
                <a:sym typeface="TT Norms"/>
              </a:rPr>
              <a:t>Dalam keputusan ini yang dimaksudkan dengan :</a:t>
            </a:r>
          </a:p>
          <a:p>
            <a:pPr algn="l" marL="431801" indent="-215900" lvl="1">
              <a:lnSpc>
                <a:spcPts val="3620"/>
              </a:lnSpc>
              <a:buAutoNum type="arabicPeriod" startAt="1"/>
            </a:pPr>
            <a:r>
              <a:rPr lang="en-US" sz="2000">
                <a:solidFill>
                  <a:srgbClr val="23403D"/>
                </a:solidFill>
                <a:latin typeface="TT Norms"/>
                <a:ea typeface="TT Norms"/>
                <a:cs typeface="TT Norms"/>
                <a:sym typeface="TT Norms"/>
              </a:rPr>
              <a:t>Persatuan Guru Republik Indonesia adalah organisasi guru yang didirikan pada tanggal 25 November 1945 dalam Kongres Guru Indonesia di Surakarta, selanjutnya disingkat PGRI.</a:t>
            </a:r>
          </a:p>
          <a:p>
            <a:pPr algn="l" marL="453390" indent="-226695" lvl="1">
              <a:lnSpc>
                <a:spcPts val="3801"/>
              </a:lnSpc>
              <a:buAutoNum type="arabicPeriod" startAt="1"/>
            </a:pPr>
            <a:r>
              <a:rPr lang="en-US" sz="2100">
                <a:solidFill>
                  <a:srgbClr val="23403D"/>
                </a:solidFill>
                <a:latin typeface="TT Norms"/>
                <a:ea typeface="TT Norms"/>
                <a:cs typeface="TT Norms"/>
                <a:sym typeface="TT Norms"/>
              </a:rPr>
              <a:t>Pengurus Besar Persatuan Guru Republik Indonesia, adalah badan pimpinan PGRI tingkat nasional sesuai Keputusan Kongres XXIII PGRI Nomor X/KONGRES/XXIII/PGRI/2024 tanggal 2 Maret 2024 dan Keputusan Pengurus Besar PGRI Nomor 08/Kep/PB/XXIII/2024 tanggal 4 Maret 2024, berkedudukan di ibu kota Negara Republik Indonesia dan di Jakarta sebagai ibu kota negara sebelumnya, selanjutnya disingkat Pengurus Besar PGRI.</a:t>
            </a:r>
          </a:p>
          <a:p>
            <a:pPr algn="l" marL="453390" indent="-226695" lvl="1">
              <a:lnSpc>
                <a:spcPts val="3801"/>
              </a:lnSpc>
              <a:buAutoNum type="arabicPeriod" startAt="1"/>
            </a:pPr>
            <a:r>
              <a:rPr lang="en-US" sz="2100">
                <a:solidFill>
                  <a:srgbClr val="23403D"/>
                </a:solidFill>
                <a:latin typeface="TT Norms"/>
                <a:ea typeface="TT Norms"/>
                <a:cs typeface="TT Norms"/>
                <a:sym typeface="TT Norms"/>
              </a:rPr>
              <a:t>Pengurus Harian adalah pengurus yang melakukan tugas dan fungsi manajerial organisasi sehari-hari yaitu memimpin, mengkoordinasikan, memantau, dan mengendalikan pelaksanaan program departemen, terdiri dari Ketua Umum, para Ketua, Sekretaris Jenderal, para Wakil Sekretaris Jenderal, Bendahara, dan para Wakil Bendahara.</a:t>
            </a:r>
          </a:p>
          <a:p>
            <a:pPr algn="l" marL="431801" indent="-215900" lvl="1">
              <a:lnSpc>
                <a:spcPts val="3620"/>
              </a:lnSpc>
              <a:buAutoNum type="arabicPeriod" startAt="1"/>
            </a:pPr>
            <a:r>
              <a:rPr lang="en-US" sz="2000">
                <a:solidFill>
                  <a:srgbClr val="23403D"/>
                </a:solidFill>
                <a:latin typeface="TT Norms"/>
                <a:ea typeface="TT Norms"/>
                <a:cs typeface="TT Norms"/>
                <a:sym typeface="TT Norms"/>
              </a:rPr>
              <a:t>Pengurus Pleno adalah pengurus yang melakukan tugas dan fungsi manajerial organisasi yang spesifik terdiri dari Ketua-Ketua Departemen.</a:t>
            </a:r>
          </a:p>
          <a:p>
            <a:pPr algn="l" marL="431801" indent="-215900" lvl="1">
              <a:lnSpc>
                <a:spcPts val="3620"/>
              </a:lnSpc>
              <a:buAutoNum type="arabicPeriod" startAt="1"/>
            </a:pPr>
            <a:r>
              <a:rPr lang="en-US" sz="2000">
                <a:solidFill>
                  <a:srgbClr val="23403D"/>
                </a:solidFill>
                <a:latin typeface="TT Norms"/>
                <a:ea typeface="TT Norms"/>
                <a:cs typeface="TT Norms"/>
                <a:sym typeface="TT Norms"/>
              </a:rPr>
              <a:t>Departemen adalah, suatu bagian dari kepengurusan Pengurus Besar yang memiliki tugas spesifik, terdiri dari Departemen Kaderisasi dan Organisasi, Departemen Pengembangan Profesi dan Karier Guru, Pendidik, dan Tenaga Kependidikan, Departemen Penegakan Kode Etik dan Advokasi, Departemen Bantuan Hukum dan Perlindungan Profesi, Departemen Penelitian dan Pengabdian Masyarakat, Departemen Pembinaan dan Pengembangan Lembaga Pendidikan, Departemen Kerjasama dan Pengembangan Usaha, Departemen Kesejahteraan dan Ketenagakerjaan, Departemen Pemberdayaan Perempuan, Departemen Komunikasi dan Informasi, Departemen Olahraga, Seni, dan Budaya, Departemen Pembinaan Mental dan Karakter Bangsa, Departemen Hubungan Dalam dan Luar Negeri, Departemen Pengembangan Pendidikan Khusus dan Non Formal.</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a:t>
            </a:r>
          </a:p>
          <a:p>
            <a:pPr algn="ctr">
              <a:lnSpc>
                <a:spcPts val="2874"/>
              </a:lnSpc>
            </a:pPr>
            <a:r>
              <a:rPr lang="en-US" sz="2499" b="true">
                <a:solidFill>
                  <a:srgbClr val="FFFFFF"/>
                </a:solidFill>
                <a:latin typeface="TT Norms Bold"/>
                <a:ea typeface="TT Norms Bold"/>
                <a:cs typeface="TT Norms Bold"/>
                <a:sym typeface="TT Norms Bold"/>
              </a:rPr>
              <a:t>Departemen</a:t>
            </a:r>
          </a:p>
        </p:txBody>
      </p:sp>
      <p:sp>
        <p:nvSpPr>
          <p:cNvPr name="TextBox 23" id="23"/>
          <p:cNvSpPr txBox="true"/>
          <p:nvPr/>
        </p:nvSpPr>
        <p:spPr>
          <a:xfrm rot="0">
            <a:off x="7488589" y="1391431"/>
            <a:ext cx="4543806"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9</a:t>
            </a:r>
          </a:p>
          <a:p>
            <a:pPr algn="ctr">
              <a:lnSpc>
                <a:spcPts val="1249"/>
              </a:lnSpc>
            </a:pPr>
            <a:r>
              <a:rPr lang="en-US" b="true" sz="2499">
                <a:solidFill>
                  <a:srgbClr val="23403D"/>
                </a:solidFill>
                <a:latin typeface="TT Norms Bold"/>
                <a:ea typeface="TT Norms Bold"/>
                <a:cs typeface="TT Norms Bold"/>
                <a:sym typeface="TT Norms Bold"/>
              </a:rPr>
              <a:t>Tugas </a:t>
            </a:r>
            <a:r>
              <a:rPr lang="en-US" b="true" sz="2499">
                <a:solidFill>
                  <a:srgbClr val="23403D"/>
                </a:solidFill>
                <a:latin typeface="TT Norms Bold"/>
                <a:ea typeface="TT Norms Bold"/>
                <a:cs typeface="TT Norms Bold"/>
                <a:sym typeface="TT Norms Bold"/>
              </a:rPr>
              <a:t>dan Fungsi Departemen</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60638" y="2413706"/>
            <a:ext cx="16950358" cy="152679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Departemen mempunyai tugas merencanakan, mengkoordinasikan, mengendalikan dan mengevaluasi pelaksanaan tugas sesuai dengan departemen masing-masing.</a:t>
            </a:r>
          </a:p>
          <a:p>
            <a:pPr algn="l">
              <a:lnSpc>
                <a:spcPts val="4162"/>
              </a:lnSpc>
            </a:pPr>
            <a:r>
              <a:rPr lang="en-US" sz="2299">
                <a:solidFill>
                  <a:srgbClr val="23403D"/>
                </a:solidFill>
                <a:latin typeface="TT Norms"/>
                <a:ea typeface="TT Norms"/>
                <a:cs typeface="TT Norms"/>
                <a:sym typeface="TT Norms"/>
              </a:rPr>
              <a:t>Berdasarkan tugas sebagaimana dimaksud pada ayat (1), departemen mempunyai fungs</a:t>
            </a:r>
            <a:r>
              <a:rPr lang="en-US" sz="2299">
                <a:solidFill>
                  <a:srgbClr val="23403D"/>
                </a:solidFill>
                <a:latin typeface="TT Norms"/>
                <a:ea typeface="TT Norms"/>
                <a:cs typeface="TT Norms"/>
                <a:sym typeface="TT Norms"/>
              </a:rPr>
              <a:t>i :</a:t>
            </a:r>
          </a:p>
        </p:txBody>
      </p:sp>
      <p:sp>
        <p:nvSpPr>
          <p:cNvPr name="TextBox 26" id="26"/>
          <p:cNvSpPr txBox="true"/>
          <p:nvPr/>
        </p:nvSpPr>
        <p:spPr>
          <a:xfrm rot="0">
            <a:off x="456336" y="2404181"/>
            <a:ext cx="572364" cy="30984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(1)</a:t>
            </a:r>
          </a:p>
          <a:p>
            <a:pPr algn="l">
              <a:lnSpc>
                <a:spcPts val="4162"/>
              </a:lnSpc>
            </a:pPr>
          </a:p>
          <a:p>
            <a:pPr algn="l">
              <a:lnSpc>
                <a:spcPts val="4162"/>
              </a:lnSpc>
            </a:pPr>
            <a:r>
              <a:rPr lang="en-US" sz="2299">
                <a:solidFill>
                  <a:srgbClr val="23403D"/>
                </a:solidFill>
                <a:latin typeface="TT Norms"/>
                <a:ea typeface="TT Norms"/>
                <a:cs typeface="TT Norms"/>
                <a:sym typeface="TT Norms"/>
              </a:rPr>
              <a:t>(2)</a:t>
            </a:r>
          </a:p>
          <a:p>
            <a:pPr algn="l">
              <a:lnSpc>
                <a:spcPts val="4162"/>
              </a:lnSpc>
            </a:pPr>
          </a:p>
          <a:p>
            <a:pPr algn="l">
              <a:lnSpc>
                <a:spcPts val="4162"/>
              </a:lnSpc>
            </a:pPr>
          </a:p>
          <a:p>
            <a:pPr algn="l">
              <a:lnSpc>
                <a:spcPts val="4162"/>
              </a:lnSpc>
            </a:pPr>
          </a:p>
        </p:txBody>
      </p:sp>
      <p:sp>
        <p:nvSpPr>
          <p:cNvPr name="TextBox 27" id="27"/>
          <p:cNvSpPr txBox="true"/>
          <p:nvPr/>
        </p:nvSpPr>
        <p:spPr>
          <a:xfrm rot="0">
            <a:off x="989213" y="3924816"/>
            <a:ext cx="572364" cy="467004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a.</a:t>
            </a:r>
          </a:p>
          <a:p>
            <a:pPr algn="l">
              <a:lnSpc>
                <a:spcPts val="4162"/>
              </a:lnSpc>
            </a:pPr>
          </a:p>
          <a:p>
            <a:pPr algn="l">
              <a:lnSpc>
                <a:spcPts val="4162"/>
              </a:lnSpc>
            </a:pPr>
            <a:r>
              <a:rPr lang="en-US" sz="2299">
                <a:solidFill>
                  <a:srgbClr val="23403D"/>
                </a:solidFill>
                <a:latin typeface="TT Norms"/>
                <a:ea typeface="TT Norms"/>
                <a:cs typeface="TT Norms"/>
                <a:sym typeface="TT Norms"/>
              </a:rPr>
              <a:t>b.</a:t>
            </a:r>
          </a:p>
          <a:p>
            <a:pPr algn="l">
              <a:lnSpc>
                <a:spcPts val="4162"/>
              </a:lnSpc>
            </a:pPr>
            <a:r>
              <a:rPr lang="en-US" sz="2299">
                <a:solidFill>
                  <a:srgbClr val="23403D"/>
                </a:solidFill>
                <a:latin typeface="TT Norms"/>
                <a:ea typeface="TT Norms"/>
                <a:cs typeface="TT Norms"/>
                <a:sym typeface="TT Norms"/>
              </a:rPr>
              <a:t>c.</a:t>
            </a:r>
          </a:p>
          <a:p>
            <a:pPr algn="l">
              <a:lnSpc>
                <a:spcPts val="4162"/>
              </a:lnSpc>
            </a:pPr>
          </a:p>
          <a:p>
            <a:pPr algn="l">
              <a:lnSpc>
                <a:spcPts val="4162"/>
              </a:lnSpc>
            </a:pPr>
            <a:r>
              <a:rPr lang="en-US" sz="2299">
                <a:solidFill>
                  <a:srgbClr val="23403D"/>
                </a:solidFill>
                <a:latin typeface="TT Norms"/>
                <a:ea typeface="TT Norms"/>
                <a:cs typeface="TT Norms"/>
                <a:sym typeface="TT Norms"/>
              </a:rPr>
              <a:t>d.</a:t>
            </a:r>
          </a:p>
          <a:p>
            <a:pPr algn="l">
              <a:lnSpc>
                <a:spcPts val="4162"/>
              </a:lnSpc>
            </a:pPr>
          </a:p>
          <a:p>
            <a:pPr algn="l">
              <a:lnSpc>
                <a:spcPts val="4162"/>
              </a:lnSpc>
            </a:pPr>
            <a:r>
              <a:rPr lang="en-US" sz="2299">
                <a:solidFill>
                  <a:srgbClr val="23403D"/>
                </a:solidFill>
                <a:latin typeface="TT Norms"/>
                <a:ea typeface="TT Norms"/>
                <a:cs typeface="TT Norms"/>
                <a:sym typeface="TT Norms"/>
              </a:rPr>
              <a:t>e.</a:t>
            </a:r>
          </a:p>
          <a:p>
            <a:pPr algn="l">
              <a:lnSpc>
                <a:spcPts val="4162"/>
              </a:lnSpc>
            </a:pPr>
            <a:r>
              <a:rPr lang="en-US" sz="2299">
                <a:solidFill>
                  <a:srgbClr val="23403D"/>
                </a:solidFill>
                <a:latin typeface="TT Norms"/>
                <a:ea typeface="TT Norms"/>
                <a:cs typeface="TT Norms"/>
                <a:sym typeface="TT Norms"/>
              </a:rPr>
              <a:t>f.</a:t>
            </a:r>
          </a:p>
        </p:txBody>
      </p:sp>
      <p:sp>
        <p:nvSpPr>
          <p:cNvPr name="TextBox 28" id="28"/>
          <p:cNvSpPr txBox="true"/>
          <p:nvPr/>
        </p:nvSpPr>
        <p:spPr>
          <a:xfrm rot="0">
            <a:off x="1397641" y="3940501"/>
            <a:ext cx="16135152" cy="51939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menjabarkan program Dasa Karsa/Mandatori PGRI hasil Kongres XXIII ke dalam rencana kegiatan sesuai dengan departemen masing-masing;</a:t>
            </a:r>
          </a:p>
          <a:p>
            <a:pPr algn="l">
              <a:lnSpc>
                <a:spcPts val="4162"/>
              </a:lnSpc>
            </a:pPr>
            <a:r>
              <a:rPr lang="en-US" sz="2299">
                <a:solidFill>
                  <a:srgbClr val="23403D"/>
                </a:solidFill>
                <a:latin typeface="TT Norms"/>
                <a:ea typeface="TT Norms"/>
                <a:cs typeface="TT Norms"/>
                <a:sym typeface="TT Norms"/>
              </a:rPr>
              <a:t>melaksanakan program yang telah ditetapkan sesuai dengan bidangnya;</a:t>
            </a:r>
          </a:p>
          <a:p>
            <a:pPr algn="l">
              <a:lnSpc>
                <a:spcPts val="4162"/>
              </a:lnSpc>
            </a:pPr>
            <a:r>
              <a:rPr lang="en-US" sz="2299">
                <a:solidFill>
                  <a:srgbClr val="23403D"/>
                </a:solidFill>
                <a:latin typeface="TT Norms"/>
                <a:ea typeface="TT Norms"/>
                <a:cs typeface="TT Norms"/>
                <a:sym typeface="TT Norms"/>
              </a:rPr>
              <a:t>memberik</a:t>
            </a:r>
            <a:r>
              <a:rPr lang="en-US" sz="2299">
                <a:solidFill>
                  <a:srgbClr val="23403D"/>
                </a:solidFill>
                <a:latin typeface="TT Norms"/>
                <a:ea typeface="TT Norms"/>
                <a:cs typeface="TT Norms"/>
                <a:sym typeface="TT Norms"/>
              </a:rPr>
              <a:t>an petunjuk teknis dan mengkoordinasikan pelaksanaan keputusan Pengurus Besar PGRI kepada pengurus PGRI provinsi bersama dengan Ketua yang membidanginya;</a:t>
            </a:r>
          </a:p>
          <a:p>
            <a:pPr algn="l">
              <a:lnSpc>
                <a:spcPts val="4162"/>
              </a:lnSpc>
            </a:pPr>
            <a:r>
              <a:rPr lang="en-US" sz="2299">
                <a:solidFill>
                  <a:srgbClr val="23403D"/>
                </a:solidFill>
                <a:latin typeface="TT Norms"/>
                <a:ea typeface="TT Norms"/>
                <a:cs typeface="TT Norms"/>
                <a:sym typeface="TT Norms"/>
              </a:rPr>
              <a:t>memperluas kerjasama dengan lembaga atau instansi yang berkaitan dengan departemen masing-masing bersama dengan Ketua yang membidanginya;</a:t>
            </a:r>
          </a:p>
          <a:p>
            <a:pPr algn="l">
              <a:lnSpc>
                <a:spcPts val="4162"/>
              </a:lnSpc>
            </a:pPr>
            <a:r>
              <a:rPr lang="en-US" sz="2299">
                <a:solidFill>
                  <a:srgbClr val="23403D"/>
                </a:solidFill>
                <a:latin typeface="TT Norms"/>
                <a:ea typeface="TT Norms"/>
                <a:cs typeface="TT Norms"/>
                <a:sym typeface="TT Norms"/>
              </a:rPr>
              <a:t>melaksanakan tugas-tugas lain yang diberikan oleh Ketua Umum sesuai dengan AD/ART PGRI; dan</a:t>
            </a:r>
          </a:p>
          <a:p>
            <a:pPr algn="l">
              <a:lnSpc>
                <a:spcPts val="4162"/>
              </a:lnSpc>
            </a:pPr>
            <a:r>
              <a:rPr lang="en-US" sz="2299">
                <a:solidFill>
                  <a:srgbClr val="23403D"/>
                </a:solidFill>
                <a:latin typeface="TT Norms"/>
                <a:ea typeface="TT Norms"/>
                <a:cs typeface="TT Norms"/>
                <a:sym typeface="TT Norms"/>
              </a:rPr>
              <a:t>melaksanakan penyusunan evaluasi dan pelaporan pelaksanaa</a:t>
            </a:r>
            <a:r>
              <a:rPr lang="en-US" sz="2299">
                <a:solidFill>
                  <a:srgbClr val="23403D"/>
                </a:solidFill>
                <a:latin typeface="TT Norms"/>
                <a:ea typeface="TT Norms"/>
                <a:cs typeface="TT Norms"/>
                <a:sym typeface="TT Norms"/>
              </a:rPr>
              <a:t>n tugas sesuai dengan departemennya kepada Ketua yang membidanginya.</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a:t>
            </a:r>
          </a:p>
          <a:p>
            <a:pPr algn="ctr">
              <a:lnSpc>
                <a:spcPts val="2874"/>
              </a:lnSpc>
            </a:pPr>
            <a:r>
              <a:rPr lang="en-US" sz="2499" b="true">
                <a:solidFill>
                  <a:srgbClr val="FFFFFF"/>
                </a:solidFill>
                <a:latin typeface="TT Norms Bold"/>
                <a:ea typeface="TT Norms Bold"/>
                <a:cs typeface="TT Norms Bold"/>
                <a:sym typeface="TT Norms Bold"/>
              </a:rPr>
              <a:t>Departemen</a:t>
            </a:r>
          </a:p>
        </p:txBody>
      </p:sp>
      <p:sp>
        <p:nvSpPr>
          <p:cNvPr name="TextBox 23" id="23"/>
          <p:cNvSpPr txBox="true"/>
          <p:nvPr/>
        </p:nvSpPr>
        <p:spPr>
          <a:xfrm rot="0">
            <a:off x="7488589" y="1391431"/>
            <a:ext cx="582900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10</a:t>
            </a:r>
          </a:p>
          <a:p>
            <a:pPr algn="ctr">
              <a:lnSpc>
                <a:spcPts val="1249"/>
              </a:lnSpc>
            </a:pPr>
            <a:r>
              <a:rPr lang="en-US" b="true" sz="2499">
                <a:solidFill>
                  <a:srgbClr val="23403D"/>
                </a:solidFill>
                <a:latin typeface="TT Norms Bold"/>
                <a:ea typeface="TT Norms Bold"/>
                <a:cs typeface="TT Norms Bold"/>
                <a:sym typeface="TT Norms Bold"/>
              </a:rPr>
              <a:t>Departemen Kaderisasi dan Organisasi</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795185" y="2410833"/>
            <a:ext cx="16950358" cy="1101202"/>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Berdasarkan tugas dan fungsi departemen sebagaimana dimaksud dalam Pasal 9, Departemen Kaderisasi dan Organisasi mempunyai uraian tugas sebagai berikut.</a:t>
            </a:r>
          </a:p>
          <a:p>
            <a:pPr algn="l">
              <a:lnSpc>
                <a:spcPts val="2969"/>
              </a:lnSpc>
            </a:pPr>
            <a:r>
              <a:rPr lang="en-US" sz="21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370611" y="2416525"/>
            <a:ext cx="572364" cy="2215738"/>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(1)</a:t>
            </a:r>
          </a:p>
          <a:p>
            <a:pPr algn="l">
              <a:lnSpc>
                <a:spcPts val="2969"/>
              </a:lnSpc>
            </a:pPr>
          </a:p>
          <a:p>
            <a:pPr algn="l">
              <a:lnSpc>
                <a:spcPts val="2969"/>
              </a:lnSpc>
            </a:pPr>
          </a:p>
          <a:p>
            <a:pPr algn="l">
              <a:lnSpc>
                <a:spcPts val="2969"/>
              </a:lnSpc>
            </a:pPr>
          </a:p>
          <a:p>
            <a:pPr algn="l">
              <a:lnSpc>
                <a:spcPts val="2969"/>
              </a:lnSpc>
            </a:pPr>
          </a:p>
          <a:p>
            <a:pPr algn="l">
              <a:lnSpc>
                <a:spcPts val="2969"/>
              </a:lnSpc>
            </a:pPr>
          </a:p>
        </p:txBody>
      </p:sp>
      <p:sp>
        <p:nvSpPr>
          <p:cNvPr name="TextBox 27" id="27"/>
          <p:cNvSpPr txBox="true"/>
          <p:nvPr/>
        </p:nvSpPr>
        <p:spPr>
          <a:xfrm rot="0">
            <a:off x="811378" y="3483460"/>
            <a:ext cx="572364" cy="4444812"/>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a.</a:t>
            </a:r>
          </a:p>
          <a:p>
            <a:pPr algn="l">
              <a:lnSpc>
                <a:spcPts val="2969"/>
              </a:lnSpc>
            </a:pPr>
          </a:p>
          <a:p>
            <a:pPr algn="l">
              <a:lnSpc>
                <a:spcPts val="2969"/>
              </a:lnSpc>
            </a:pPr>
            <a:r>
              <a:rPr lang="en-US" sz="2199">
                <a:solidFill>
                  <a:srgbClr val="23403D"/>
                </a:solidFill>
                <a:latin typeface="TT Norms"/>
                <a:ea typeface="TT Norms"/>
                <a:cs typeface="TT Norms"/>
                <a:sym typeface="TT Norms"/>
              </a:rPr>
              <a:t>b.</a:t>
            </a:r>
          </a:p>
          <a:p>
            <a:pPr algn="l">
              <a:lnSpc>
                <a:spcPts val="2969"/>
              </a:lnSpc>
            </a:pPr>
          </a:p>
          <a:p>
            <a:pPr algn="l">
              <a:lnSpc>
                <a:spcPts val="2969"/>
              </a:lnSpc>
            </a:pPr>
          </a:p>
          <a:p>
            <a:pPr algn="l">
              <a:lnSpc>
                <a:spcPts val="2969"/>
              </a:lnSpc>
            </a:pPr>
            <a:r>
              <a:rPr lang="en-US" sz="2199">
                <a:solidFill>
                  <a:srgbClr val="23403D"/>
                </a:solidFill>
                <a:latin typeface="TT Norms"/>
                <a:ea typeface="TT Norms"/>
                <a:cs typeface="TT Norms"/>
                <a:sym typeface="TT Norms"/>
              </a:rPr>
              <a:t>c.</a:t>
            </a:r>
          </a:p>
          <a:p>
            <a:pPr algn="l">
              <a:lnSpc>
                <a:spcPts val="2969"/>
              </a:lnSpc>
            </a:pPr>
          </a:p>
          <a:p>
            <a:pPr algn="l">
              <a:lnSpc>
                <a:spcPts val="2969"/>
              </a:lnSpc>
            </a:pPr>
            <a:r>
              <a:rPr lang="en-US" sz="2199">
                <a:solidFill>
                  <a:srgbClr val="23403D"/>
                </a:solidFill>
                <a:latin typeface="TT Norms"/>
                <a:ea typeface="TT Norms"/>
                <a:cs typeface="TT Norms"/>
                <a:sym typeface="TT Norms"/>
              </a:rPr>
              <a:t>d.</a:t>
            </a:r>
          </a:p>
          <a:p>
            <a:pPr algn="l">
              <a:lnSpc>
                <a:spcPts val="2969"/>
              </a:lnSpc>
            </a:pPr>
          </a:p>
          <a:p>
            <a:pPr algn="l">
              <a:lnSpc>
                <a:spcPts val="2969"/>
              </a:lnSpc>
            </a:pPr>
            <a:r>
              <a:rPr lang="en-US" sz="2199">
                <a:solidFill>
                  <a:srgbClr val="23403D"/>
                </a:solidFill>
                <a:latin typeface="TT Norms"/>
                <a:ea typeface="TT Norms"/>
                <a:cs typeface="TT Norms"/>
                <a:sym typeface="TT Norms"/>
              </a:rPr>
              <a:t>e.</a:t>
            </a:r>
          </a:p>
          <a:p>
            <a:pPr algn="l">
              <a:lnSpc>
                <a:spcPts val="2969"/>
              </a:lnSpc>
            </a:pPr>
          </a:p>
          <a:p>
            <a:pPr algn="l">
              <a:lnSpc>
                <a:spcPts val="2969"/>
              </a:lnSpc>
            </a:pPr>
            <a:r>
              <a:rPr lang="en-US" sz="2199">
                <a:solidFill>
                  <a:srgbClr val="23403D"/>
                </a:solidFill>
                <a:latin typeface="TT Norms"/>
                <a:ea typeface="TT Norms"/>
                <a:cs typeface="TT Norms"/>
                <a:sym typeface="TT Norms"/>
              </a:rPr>
              <a:t>f.</a:t>
            </a:r>
          </a:p>
        </p:txBody>
      </p:sp>
      <p:sp>
        <p:nvSpPr>
          <p:cNvPr name="TextBox 28" id="28"/>
          <p:cNvSpPr txBox="true"/>
          <p:nvPr/>
        </p:nvSpPr>
        <p:spPr>
          <a:xfrm rot="0">
            <a:off x="1117925" y="3502510"/>
            <a:ext cx="8428192" cy="4816324"/>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Menjabarkan program Dasa Karsa/Mandatori PGRI hasil Kongres XXIII PGRI ke dalam rencana kegiatan.</a:t>
            </a:r>
          </a:p>
          <a:p>
            <a:pPr algn="l">
              <a:lnSpc>
                <a:spcPts val="2969"/>
              </a:lnSpc>
            </a:pPr>
            <a:r>
              <a:rPr lang="en-US" sz="2199">
                <a:solidFill>
                  <a:srgbClr val="23403D"/>
                </a:solidFill>
                <a:latin typeface="TT Norms"/>
                <a:ea typeface="TT Norms"/>
                <a:cs typeface="TT Norms"/>
                <a:sym typeface="TT Norms"/>
              </a:rPr>
              <a:t>Menyusun peraturan organisasi tatalaksana dan pengelolaan organisas</a:t>
            </a:r>
            <a:r>
              <a:rPr lang="en-US" sz="2199">
                <a:solidFill>
                  <a:srgbClr val="23403D"/>
                </a:solidFill>
                <a:latin typeface="TT Norms"/>
                <a:ea typeface="TT Norms"/>
                <a:cs typeface="TT Norms"/>
                <a:sym typeface="TT Norms"/>
              </a:rPr>
              <a:t>i y</a:t>
            </a:r>
            <a:r>
              <a:rPr lang="en-US" sz="2199">
                <a:solidFill>
                  <a:srgbClr val="23403D"/>
                </a:solidFill>
                <a:latin typeface="TT Norms"/>
                <a:ea typeface="TT Norms"/>
                <a:cs typeface="TT Norms"/>
                <a:sym typeface="TT Norms"/>
              </a:rPr>
              <a:t>ang mendukung dan mendorong transformasi digital PGRI.</a:t>
            </a:r>
          </a:p>
          <a:p>
            <a:pPr algn="l">
              <a:lnSpc>
                <a:spcPts val="2969"/>
              </a:lnSpc>
            </a:pPr>
            <a:r>
              <a:rPr lang="en-US" sz="2199">
                <a:solidFill>
                  <a:srgbClr val="23403D"/>
                </a:solidFill>
                <a:latin typeface="TT Norms"/>
                <a:ea typeface="TT Norms"/>
                <a:cs typeface="TT Norms"/>
                <a:sym typeface="TT Norms"/>
              </a:rPr>
              <a:t>Membangun komitmen, militansi, dan kaderisasi pengurus dan anggota.</a:t>
            </a:r>
          </a:p>
          <a:p>
            <a:pPr algn="l">
              <a:lnSpc>
                <a:spcPts val="2969"/>
              </a:lnSpc>
            </a:pPr>
            <a:r>
              <a:rPr lang="en-US" sz="2199">
                <a:solidFill>
                  <a:srgbClr val="23403D"/>
                </a:solidFill>
                <a:latin typeface="TT Norms"/>
                <a:ea typeface="TT Norms"/>
                <a:cs typeface="TT Norms"/>
                <a:sym typeface="TT Norms"/>
              </a:rPr>
              <a:t>Memantapkan dan membangun kultur baru organisasi sesuai tuntutan perubahan.</a:t>
            </a:r>
          </a:p>
          <a:p>
            <a:pPr algn="l">
              <a:lnSpc>
                <a:spcPts val="2969"/>
              </a:lnSpc>
            </a:pPr>
            <a:r>
              <a:rPr lang="en-US" sz="2199">
                <a:solidFill>
                  <a:srgbClr val="23403D"/>
                </a:solidFill>
                <a:latin typeface="TT Norms"/>
                <a:ea typeface="TT Norms"/>
                <a:cs typeface="TT Norms"/>
                <a:sym typeface="TT Norms"/>
              </a:rPr>
              <a:t>Mengkoordinasikan pelaksanaan forum-forum organisasi secara efektif di berbagai tingkatan bersama Ketua yang membidanginya.</a:t>
            </a:r>
          </a:p>
          <a:p>
            <a:pPr algn="l">
              <a:lnSpc>
                <a:spcPts val="2969"/>
              </a:lnSpc>
            </a:pPr>
            <a:r>
              <a:rPr lang="en-US" sz="2199">
                <a:solidFill>
                  <a:srgbClr val="23403D"/>
                </a:solidFill>
                <a:latin typeface="TT Norms"/>
                <a:ea typeface="TT Norms"/>
                <a:cs typeface="TT Norms"/>
                <a:sym typeface="TT Norms"/>
              </a:rPr>
              <a:t>M</a:t>
            </a:r>
            <a:r>
              <a:rPr lang="en-US" sz="2199">
                <a:solidFill>
                  <a:srgbClr val="23403D"/>
                </a:solidFill>
                <a:latin typeface="TT Norms"/>
                <a:ea typeface="TT Norms"/>
                <a:cs typeface="TT Norms"/>
                <a:sym typeface="TT Norms"/>
              </a:rPr>
              <a:t>elakukan tindaklanjut hasil keputusan forum organis</a:t>
            </a:r>
            <a:r>
              <a:rPr lang="en-US" sz="2199">
                <a:solidFill>
                  <a:srgbClr val="23403D"/>
                </a:solidFill>
                <a:latin typeface="TT Norms"/>
                <a:ea typeface="TT Norms"/>
                <a:cs typeface="TT Norms"/>
                <a:sym typeface="TT Norms"/>
              </a:rPr>
              <a:t>asi untuk mengawal perjuangan PGRI.</a:t>
            </a:r>
          </a:p>
        </p:txBody>
      </p:sp>
      <p:sp>
        <p:nvSpPr>
          <p:cNvPr name="TextBox 29" id="29"/>
          <p:cNvSpPr txBox="true"/>
          <p:nvPr/>
        </p:nvSpPr>
        <p:spPr>
          <a:xfrm rot="0">
            <a:off x="9746142" y="3153857"/>
            <a:ext cx="2285346" cy="358177"/>
          </a:xfrm>
          <a:prstGeom prst="rect">
            <a:avLst/>
          </a:prstGeom>
        </p:spPr>
        <p:txBody>
          <a:bodyPr anchor="t" rtlCol="false" tIns="0" lIns="0" bIns="0" rIns="0">
            <a:spAutoFit/>
          </a:bodyPr>
          <a:lstStyle/>
          <a:p>
            <a:pPr algn="l">
              <a:lnSpc>
                <a:spcPts val="2969"/>
              </a:lnSpc>
            </a:pPr>
            <a:r>
              <a:rPr lang="en-US" sz="21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0098567" y="3502510"/>
            <a:ext cx="8162925" cy="4444812"/>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Memperluas kerjasama dengan lembaga dan instansi yang berkaitan dengan bidang organisasi dan kaderisasi.</a:t>
            </a:r>
          </a:p>
          <a:p>
            <a:pPr algn="l">
              <a:lnSpc>
                <a:spcPts val="2969"/>
              </a:lnSpc>
            </a:pPr>
            <a:r>
              <a:rPr lang="en-US" sz="2199">
                <a:solidFill>
                  <a:srgbClr val="23403D"/>
                </a:solidFill>
                <a:latin typeface="TT Norms"/>
                <a:ea typeface="TT Norms"/>
                <a:cs typeface="TT Norms"/>
                <a:sym typeface="TT Norms"/>
              </a:rPr>
              <a:t>Menyusun pedoman, kurikulum dan kerangka kerja latihan kepemimpinan dan kaderisas</a:t>
            </a:r>
            <a:r>
              <a:rPr lang="en-US" sz="2199">
                <a:solidFill>
                  <a:srgbClr val="23403D"/>
                </a:solidFill>
                <a:latin typeface="TT Norms"/>
                <a:ea typeface="TT Norms"/>
                <a:cs typeface="TT Norms"/>
                <a:sym typeface="TT Norms"/>
              </a:rPr>
              <a:t>i b</a:t>
            </a:r>
            <a:r>
              <a:rPr lang="en-US" sz="2199">
                <a:solidFill>
                  <a:srgbClr val="23403D"/>
                </a:solidFill>
                <a:latin typeface="TT Norms"/>
                <a:ea typeface="TT Norms"/>
                <a:cs typeface="TT Norms"/>
                <a:sym typeface="TT Norms"/>
              </a:rPr>
              <a:t>agi PGRI di seluruh Indonesia</a:t>
            </a:r>
          </a:p>
          <a:p>
            <a:pPr algn="l">
              <a:lnSpc>
                <a:spcPts val="2969"/>
              </a:lnSpc>
            </a:pPr>
            <a:r>
              <a:rPr lang="en-US" sz="2199">
                <a:solidFill>
                  <a:srgbClr val="23403D"/>
                </a:solidFill>
                <a:latin typeface="TT Norms"/>
                <a:ea typeface="TT Norms"/>
                <a:cs typeface="TT Norms"/>
                <a:sym typeface="TT Norms"/>
              </a:rPr>
              <a:t>Memfasilitasi pelatihan bagi admin Sistem Informasi Pengurus (SIP).</a:t>
            </a:r>
          </a:p>
          <a:p>
            <a:pPr algn="l">
              <a:lnSpc>
                <a:spcPts val="2969"/>
              </a:lnSpc>
            </a:pPr>
            <a:r>
              <a:rPr lang="en-US" sz="2199">
                <a:solidFill>
                  <a:srgbClr val="23403D"/>
                </a:solidFill>
                <a:latin typeface="TT Norms"/>
                <a:ea typeface="TT Norms"/>
                <a:cs typeface="TT Norms"/>
                <a:sym typeface="TT Norms"/>
              </a:rPr>
              <a:t>Mengadakan atau memfasilitasi latihan kepemimpinan dan kaderisasi</a:t>
            </a:r>
          </a:p>
          <a:p>
            <a:pPr algn="l">
              <a:lnSpc>
                <a:spcPts val="2969"/>
              </a:lnSpc>
            </a:pPr>
            <a:r>
              <a:rPr lang="en-US" sz="21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969"/>
              </a:lnSpc>
            </a:pPr>
            <a:r>
              <a:rPr lang="en-US" sz="2199">
                <a:solidFill>
                  <a:srgbClr val="23403D"/>
                </a:solidFill>
                <a:latin typeface="TT Norms"/>
                <a:ea typeface="TT Norms"/>
                <a:cs typeface="TT Norms"/>
                <a:sym typeface="TT Norms"/>
              </a:rPr>
              <a:t>M</a:t>
            </a:r>
            <a:r>
              <a:rPr lang="en-US" sz="2199">
                <a:solidFill>
                  <a:srgbClr val="23403D"/>
                </a:solidFill>
                <a:latin typeface="TT Norms"/>
                <a:ea typeface="TT Norms"/>
                <a:cs typeface="TT Norms"/>
                <a:sym typeface="TT Norms"/>
              </a:rPr>
              <a:t>elaksanakan evalu</a:t>
            </a:r>
            <a:r>
              <a:rPr lang="en-US" sz="2199">
                <a:solidFill>
                  <a:srgbClr val="23403D"/>
                </a:solidFill>
                <a:latin typeface="TT Norms"/>
                <a:ea typeface="TT Norms"/>
                <a:cs typeface="TT Norms"/>
                <a:sym typeface="TT Norms"/>
              </a:rPr>
              <a:t>asi dan pelaporan.</a:t>
            </a:r>
          </a:p>
        </p:txBody>
      </p:sp>
      <p:sp>
        <p:nvSpPr>
          <p:cNvPr name="TextBox 31" id="31"/>
          <p:cNvSpPr txBox="true"/>
          <p:nvPr/>
        </p:nvSpPr>
        <p:spPr>
          <a:xfrm rot="0">
            <a:off x="9746142" y="3502510"/>
            <a:ext cx="572364" cy="4444812"/>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a.</a:t>
            </a:r>
          </a:p>
          <a:p>
            <a:pPr algn="l">
              <a:lnSpc>
                <a:spcPts val="2969"/>
              </a:lnSpc>
            </a:pPr>
          </a:p>
          <a:p>
            <a:pPr algn="l">
              <a:lnSpc>
                <a:spcPts val="2969"/>
              </a:lnSpc>
            </a:pPr>
            <a:r>
              <a:rPr lang="en-US" sz="2199">
                <a:solidFill>
                  <a:srgbClr val="23403D"/>
                </a:solidFill>
                <a:latin typeface="TT Norms"/>
                <a:ea typeface="TT Norms"/>
                <a:cs typeface="TT Norms"/>
                <a:sym typeface="TT Norms"/>
              </a:rPr>
              <a:t>b.</a:t>
            </a:r>
          </a:p>
          <a:p>
            <a:pPr algn="l">
              <a:lnSpc>
                <a:spcPts val="2969"/>
              </a:lnSpc>
            </a:pPr>
          </a:p>
          <a:p>
            <a:pPr algn="l">
              <a:lnSpc>
                <a:spcPts val="2969"/>
              </a:lnSpc>
            </a:pPr>
            <a:r>
              <a:rPr lang="en-US" sz="2199">
                <a:solidFill>
                  <a:srgbClr val="23403D"/>
                </a:solidFill>
                <a:latin typeface="TT Norms"/>
                <a:ea typeface="TT Norms"/>
                <a:cs typeface="TT Norms"/>
                <a:sym typeface="TT Norms"/>
              </a:rPr>
              <a:t>c.</a:t>
            </a:r>
          </a:p>
          <a:p>
            <a:pPr algn="l">
              <a:lnSpc>
                <a:spcPts val="2969"/>
              </a:lnSpc>
            </a:pPr>
          </a:p>
          <a:p>
            <a:pPr algn="l">
              <a:lnSpc>
                <a:spcPts val="2969"/>
              </a:lnSpc>
            </a:pPr>
            <a:r>
              <a:rPr lang="en-US" sz="2199">
                <a:solidFill>
                  <a:srgbClr val="23403D"/>
                </a:solidFill>
                <a:latin typeface="TT Norms"/>
                <a:ea typeface="TT Norms"/>
                <a:cs typeface="TT Norms"/>
                <a:sym typeface="TT Norms"/>
              </a:rPr>
              <a:t>d.</a:t>
            </a:r>
          </a:p>
          <a:p>
            <a:pPr algn="l">
              <a:lnSpc>
                <a:spcPts val="2969"/>
              </a:lnSpc>
            </a:pPr>
          </a:p>
          <a:p>
            <a:pPr algn="l">
              <a:lnSpc>
                <a:spcPts val="2969"/>
              </a:lnSpc>
            </a:pPr>
            <a:r>
              <a:rPr lang="en-US" sz="2199">
                <a:solidFill>
                  <a:srgbClr val="23403D"/>
                </a:solidFill>
                <a:latin typeface="TT Norms"/>
                <a:ea typeface="TT Norms"/>
                <a:cs typeface="TT Norms"/>
                <a:sym typeface="TT Norms"/>
              </a:rPr>
              <a:t>e.</a:t>
            </a:r>
          </a:p>
          <a:p>
            <a:pPr algn="l">
              <a:lnSpc>
                <a:spcPts val="2969"/>
              </a:lnSpc>
            </a:pPr>
          </a:p>
          <a:p>
            <a:pPr algn="l">
              <a:lnSpc>
                <a:spcPts val="2969"/>
              </a:lnSpc>
            </a:pPr>
          </a:p>
          <a:p>
            <a:pPr algn="l">
              <a:lnSpc>
                <a:spcPts val="2969"/>
              </a:lnSpc>
            </a:pPr>
            <a:r>
              <a:rPr lang="en-US" sz="2199">
                <a:solidFill>
                  <a:srgbClr val="23403D"/>
                </a:solidFill>
                <a:latin typeface="TT Norms"/>
                <a:ea typeface="TT Norms"/>
                <a:cs typeface="TT Norms"/>
                <a:sym typeface="TT Norms"/>
              </a:rPr>
              <a:t>f.</a:t>
            </a:r>
          </a:p>
        </p:txBody>
      </p:sp>
      <p:sp>
        <p:nvSpPr>
          <p:cNvPr name="TextBox 32" id="32"/>
          <p:cNvSpPr txBox="true"/>
          <p:nvPr/>
        </p:nvSpPr>
        <p:spPr>
          <a:xfrm rot="0">
            <a:off x="811378" y="8423608"/>
            <a:ext cx="16950358" cy="1472714"/>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Dalam melaksanakan tugasnya Ketua Departemen Kaderisasi dan Organisasi berkoordinasi dengan Ketua yang mengkoordinasikannya sebagaimana diatur dalam Pasal 4 ayat (4) keputusan ini.</a:t>
            </a:r>
          </a:p>
          <a:p>
            <a:pPr algn="l">
              <a:lnSpc>
                <a:spcPts val="2969"/>
              </a:lnSpc>
            </a:pPr>
            <a:r>
              <a:rPr lang="en-US" sz="2199">
                <a:solidFill>
                  <a:srgbClr val="23403D"/>
                </a:solidFill>
                <a:latin typeface="TT Norms"/>
                <a:ea typeface="TT Norms"/>
                <a:cs typeface="TT Norms"/>
                <a:sym typeface="TT Norms"/>
              </a:rPr>
              <a:t>Dalam melaksanaan tugasnya Ketua Departemen Kaderisasi dan Organisasi dapat berkolaborasi dan bersinergi dengan Ketua Departemen dan Perangkat Kelen</a:t>
            </a:r>
            <a:r>
              <a:rPr lang="en-US" sz="2199">
                <a:solidFill>
                  <a:srgbClr val="23403D"/>
                </a:solidFill>
                <a:latin typeface="TT Norms"/>
                <a:ea typeface="TT Norms"/>
                <a:cs typeface="TT Norms"/>
                <a:sym typeface="TT Norms"/>
              </a:rPr>
              <a:t>g</a:t>
            </a:r>
            <a:r>
              <a:rPr lang="en-US" sz="2199">
                <a:solidFill>
                  <a:srgbClr val="23403D"/>
                </a:solidFill>
                <a:latin typeface="TT Norms"/>
                <a:ea typeface="TT Norms"/>
                <a:cs typeface="TT Norms"/>
                <a:sym typeface="TT Norms"/>
              </a:rPr>
              <a:t>k</a:t>
            </a:r>
            <a:r>
              <a:rPr lang="en-US" sz="2199">
                <a:solidFill>
                  <a:srgbClr val="23403D"/>
                </a:solidFill>
                <a:latin typeface="TT Norms"/>
                <a:ea typeface="TT Norms"/>
                <a:cs typeface="TT Norms"/>
                <a:sym typeface="TT Norms"/>
              </a:rPr>
              <a:t>a</a:t>
            </a:r>
            <a:r>
              <a:rPr lang="en-US" sz="2199">
                <a:solidFill>
                  <a:srgbClr val="23403D"/>
                </a:solidFill>
                <a:latin typeface="TT Norms"/>
                <a:ea typeface="TT Norms"/>
                <a:cs typeface="TT Norms"/>
                <a:sym typeface="TT Norms"/>
              </a:rPr>
              <a:t>pakan</a:t>
            </a:r>
            <a:r>
              <a:rPr lang="en-US" sz="2199">
                <a:solidFill>
                  <a:srgbClr val="23403D"/>
                </a:solidFill>
                <a:latin typeface="TT Norms"/>
                <a:ea typeface="TT Norms"/>
                <a:cs typeface="TT Norms"/>
                <a:sym typeface="TT Norms"/>
              </a:rPr>
              <a:t> </a:t>
            </a:r>
            <a:r>
              <a:rPr lang="en-US" sz="2199">
                <a:solidFill>
                  <a:srgbClr val="23403D"/>
                </a:solidFill>
                <a:latin typeface="TT Norms"/>
                <a:ea typeface="TT Norms"/>
                <a:cs typeface="TT Norms"/>
                <a:sym typeface="TT Norms"/>
              </a:rPr>
              <a:t>O</a:t>
            </a:r>
            <a:r>
              <a:rPr lang="en-US" sz="2199">
                <a:solidFill>
                  <a:srgbClr val="23403D"/>
                </a:solidFill>
                <a:latin typeface="TT Norms"/>
                <a:ea typeface="TT Norms"/>
                <a:cs typeface="TT Norms"/>
                <a:sym typeface="TT Norms"/>
              </a:rPr>
              <a:t>r</a:t>
            </a:r>
            <a:r>
              <a:rPr lang="en-US" sz="2199">
                <a:solidFill>
                  <a:srgbClr val="23403D"/>
                </a:solidFill>
                <a:latin typeface="TT Norms"/>
                <a:ea typeface="TT Norms"/>
                <a:cs typeface="TT Norms"/>
                <a:sym typeface="TT Norms"/>
              </a:rPr>
              <a:t>g</a:t>
            </a:r>
            <a:r>
              <a:rPr lang="en-US" sz="2199">
                <a:solidFill>
                  <a:srgbClr val="23403D"/>
                </a:solidFill>
                <a:latin typeface="TT Norms"/>
                <a:ea typeface="TT Norms"/>
                <a:cs typeface="TT Norms"/>
                <a:sym typeface="TT Norms"/>
              </a:rPr>
              <a:t>a</a:t>
            </a:r>
            <a:r>
              <a:rPr lang="en-US" sz="2199">
                <a:solidFill>
                  <a:srgbClr val="23403D"/>
                </a:solidFill>
                <a:latin typeface="TT Norms"/>
                <a:ea typeface="TT Norms"/>
                <a:cs typeface="TT Norms"/>
                <a:sym typeface="TT Norms"/>
              </a:rPr>
              <a:t>nisasi </a:t>
            </a:r>
            <a:r>
              <a:rPr lang="en-US" sz="2199">
                <a:solidFill>
                  <a:srgbClr val="23403D"/>
                </a:solidFill>
                <a:latin typeface="TT Norms"/>
                <a:ea typeface="TT Norms"/>
                <a:cs typeface="TT Norms"/>
                <a:sym typeface="TT Norms"/>
              </a:rPr>
              <a:t>te</a:t>
            </a:r>
            <a:r>
              <a:rPr lang="en-US" sz="2199">
                <a:solidFill>
                  <a:srgbClr val="23403D"/>
                </a:solidFill>
                <a:latin typeface="TT Norms"/>
                <a:ea typeface="TT Norms"/>
                <a:cs typeface="TT Norms"/>
                <a:sym typeface="TT Norms"/>
              </a:rPr>
              <a:t>rka</a:t>
            </a:r>
            <a:r>
              <a:rPr lang="en-US" sz="2199">
                <a:solidFill>
                  <a:srgbClr val="23403D"/>
                </a:solidFill>
                <a:latin typeface="TT Norms"/>
                <a:ea typeface="TT Norms"/>
                <a:cs typeface="TT Norms"/>
                <a:sym typeface="TT Norms"/>
              </a:rPr>
              <a:t>i</a:t>
            </a:r>
            <a:r>
              <a:rPr lang="en-US" sz="2199">
                <a:solidFill>
                  <a:srgbClr val="23403D"/>
                </a:solidFill>
                <a:latin typeface="TT Norms"/>
                <a:ea typeface="TT Norms"/>
                <a:cs typeface="TT Norms"/>
                <a:sym typeface="TT Norms"/>
              </a:rPr>
              <a:t>t.</a:t>
            </a:r>
          </a:p>
        </p:txBody>
      </p:sp>
      <p:sp>
        <p:nvSpPr>
          <p:cNvPr name="TextBox 33" id="33"/>
          <p:cNvSpPr txBox="true"/>
          <p:nvPr/>
        </p:nvSpPr>
        <p:spPr>
          <a:xfrm rot="0">
            <a:off x="370611" y="8414160"/>
            <a:ext cx="572364" cy="1101202"/>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(2)</a:t>
            </a:r>
          </a:p>
          <a:p>
            <a:pPr algn="l">
              <a:lnSpc>
                <a:spcPts val="2969"/>
              </a:lnSpc>
            </a:pPr>
          </a:p>
          <a:p>
            <a:pPr algn="l">
              <a:lnSpc>
                <a:spcPts val="2969"/>
              </a:lnSpc>
            </a:pPr>
            <a:r>
              <a:rPr lang="en-US" sz="2199">
                <a:solidFill>
                  <a:srgbClr val="23403D"/>
                </a:solidFill>
                <a:latin typeface="TT Norms"/>
                <a:ea typeface="TT Norms"/>
                <a:cs typeface="TT Norms"/>
                <a:sym typeface="TT Norms"/>
              </a:rPr>
              <a:t>(3)</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10602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2606367" y="-97546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719446" y="1567648"/>
            <a:ext cx="8791508" cy="358849"/>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561321" y="1602704"/>
            <a:ext cx="16170929" cy="774626"/>
          </a:xfrm>
          <a:prstGeom prst="rect">
            <a:avLst/>
          </a:prstGeom>
        </p:spPr>
        <p:txBody>
          <a:bodyPr anchor="t" rtlCol="false" tIns="0" lIns="0" bIns="0" rIns="0">
            <a:spAutoFit/>
          </a:bodyPr>
          <a:lstStyle/>
          <a:p>
            <a:pPr algn="ctr">
              <a:lnSpc>
                <a:spcPts val="3124"/>
              </a:lnSpc>
            </a:pPr>
            <a:r>
              <a:rPr lang="en-US" sz="2499" b="true">
                <a:solidFill>
                  <a:srgbClr val="23403D"/>
                </a:solidFill>
                <a:latin typeface="TT Norms Bold"/>
                <a:ea typeface="TT Norms Bold"/>
                <a:cs typeface="TT Norms Bold"/>
                <a:sym typeface="TT Norms Bold"/>
              </a:rPr>
              <a:t>Pasal 11</a:t>
            </a:r>
          </a:p>
          <a:p>
            <a:pPr algn="ctr">
              <a:lnSpc>
                <a:spcPts val="3124"/>
              </a:lnSpc>
            </a:pPr>
            <a:r>
              <a:rPr lang="en-US" b="true" sz="2499">
                <a:solidFill>
                  <a:srgbClr val="23403D"/>
                </a:solidFill>
                <a:latin typeface="TT Norms Bold"/>
                <a:ea typeface="TT Norms Bold"/>
                <a:cs typeface="TT Norms Bold"/>
                <a:sym typeface="TT Norms Bold"/>
              </a:rPr>
              <a:t>Departemen Pengembangan Profesi dan Karier Guru,Pendidik dan Tenaga Kependidikan</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599643" y="2386854"/>
            <a:ext cx="16950358" cy="1024255"/>
          </a:xfrm>
          <a:prstGeom prst="rect">
            <a:avLst/>
          </a:prstGeom>
        </p:spPr>
        <p:txBody>
          <a:bodyPr anchor="t" rtlCol="false" tIns="0" lIns="0" bIns="0" rIns="0">
            <a:spAutoFit/>
          </a:bodyPr>
          <a:lstStyle/>
          <a:p>
            <a:pPr algn="l">
              <a:lnSpc>
                <a:spcPts val="2749"/>
              </a:lnSpc>
            </a:pPr>
            <a:r>
              <a:rPr lang="en-US" sz="2199">
                <a:solidFill>
                  <a:srgbClr val="23403D"/>
                </a:solidFill>
                <a:latin typeface="TT Norms"/>
                <a:ea typeface="TT Norms"/>
                <a:cs typeface="TT Norms"/>
                <a:sym typeface="TT Norms"/>
              </a:rPr>
              <a:t>Berdasarkan tugas dan fungsi departemen sebagaimana dimaksud dalam Pasal 9, Departeman Pengembangan Profesi dan Karier Guru, Pendidik dan Tenaga Kependidikan mempunyai uraian tugas sebagai berikut.</a:t>
            </a:r>
          </a:p>
          <a:p>
            <a:pPr algn="l">
              <a:lnSpc>
                <a:spcPts val="2749"/>
              </a:lnSpc>
            </a:pPr>
            <a:r>
              <a:rPr lang="en-US" sz="21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265614" y="2358279"/>
            <a:ext cx="572364" cy="2215738"/>
          </a:xfrm>
          <a:prstGeom prst="rect">
            <a:avLst/>
          </a:prstGeom>
        </p:spPr>
        <p:txBody>
          <a:bodyPr anchor="t" rtlCol="false" tIns="0" lIns="0" bIns="0" rIns="0">
            <a:spAutoFit/>
          </a:bodyPr>
          <a:lstStyle/>
          <a:p>
            <a:pPr algn="l">
              <a:lnSpc>
                <a:spcPts val="2969"/>
              </a:lnSpc>
            </a:pPr>
            <a:r>
              <a:rPr lang="en-US" sz="2199">
                <a:solidFill>
                  <a:srgbClr val="23403D"/>
                </a:solidFill>
                <a:latin typeface="TT Norms"/>
                <a:ea typeface="TT Norms"/>
                <a:cs typeface="TT Norms"/>
                <a:sym typeface="TT Norms"/>
              </a:rPr>
              <a:t>(1)</a:t>
            </a:r>
          </a:p>
          <a:p>
            <a:pPr algn="l">
              <a:lnSpc>
                <a:spcPts val="2969"/>
              </a:lnSpc>
            </a:pPr>
          </a:p>
          <a:p>
            <a:pPr algn="l">
              <a:lnSpc>
                <a:spcPts val="2969"/>
              </a:lnSpc>
            </a:pPr>
          </a:p>
          <a:p>
            <a:pPr algn="l">
              <a:lnSpc>
                <a:spcPts val="2969"/>
              </a:lnSpc>
            </a:pPr>
          </a:p>
          <a:p>
            <a:pPr algn="l">
              <a:lnSpc>
                <a:spcPts val="2969"/>
              </a:lnSpc>
            </a:pPr>
          </a:p>
          <a:p>
            <a:pPr algn="l">
              <a:lnSpc>
                <a:spcPts val="2969"/>
              </a:lnSpc>
            </a:pPr>
          </a:p>
        </p:txBody>
      </p:sp>
      <p:sp>
        <p:nvSpPr>
          <p:cNvPr name="TextBox 27" id="27"/>
          <p:cNvSpPr txBox="true"/>
          <p:nvPr/>
        </p:nvSpPr>
        <p:spPr>
          <a:xfrm rot="0">
            <a:off x="551796" y="3449209"/>
            <a:ext cx="572364" cy="4796155"/>
          </a:xfrm>
          <a:prstGeom prst="rect">
            <a:avLst/>
          </a:prstGeom>
        </p:spPr>
        <p:txBody>
          <a:bodyPr anchor="t" rtlCol="false" tIns="0" lIns="0" bIns="0" rIns="0">
            <a:spAutoFit/>
          </a:bodyPr>
          <a:lstStyle/>
          <a:p>
            <a:pPr algn="l">
              <a:lnSpc>
                <a:spcPts val="2749"/>
              </a:lnSpc>
            </a:pPr>
            <a:r>
              <a:rPr lang="en-US" sz="2199">
                <a:solidFill>
                  <a:srgbClr val="23403D"/>
                </a:solidFill>
                <a:latin typeface="TT Norms"/>
                <a:ea typeface="TT Norms"/>
                <a:cs typeface="TT Norms"/>
                <a:sym typeface="TT Norms"/>
              </a:rPr>
              <a:t>a.</a:t>
            </a:r>
          </a:p>
          <a:p>
            <a:pPr algn="l">
              <a:lnSpc>
                <a:spcPts val="2749"/>
              </a:lnSpc>
            </a:pPr>
          </a:p>
          <a:p>
            <a:pPr algn="l">
              <a:lnSpc>
                <a:spcPts val="2749"/>
              </a:lnSpc>
            </a:pPr>
            <a:r>
              <a:rPr lang="en-US" sz="2199">
                <a:solidFill>
                  <a:srgbClr val="23403D"/>
                </a:solidFill>
                <a:latin typeface="TT Norms"/>
                <a:ea typeface="TT Norms"/>
                <a:cs typeface="TT Norms"/>
                <a:sym typeface="TT Norms"/>
              </a:rPr>
              <a:t>b.</a:t>
            </a:r>
          </a:p>
          <a:p>
            <a:pPr algn="l">
              <a:lnSpc>
                <a:spcPts val="2749"/>
              </a:lnSpc>
            </a:pPr>
          </a:p>
          <a:p>
            <a:pPr algn="l">
              <a:lnSpc>
                <a:spcPts val="2749"/>
              </a:lnSpc>
            </a:pPr>
            <a:r>
              <a:rPr lang="en-US" sz="2199">
                <a:solidFill>
                  <a:srgbClr val="23403D"/>
                </a:solidFill>
                <a:latin typeface="TT Norms"/>
                <a:ea typeface="TT Norms"/>
                <a:cs typeface="TT Norms"/>
                <a:sym typeface="TT Norms"/>
              </a:rPr>
              <a:t>c.</a:t>
            </a:r>
          </a:p>
          <a:p>
            <a:pPr algn="l">
              <a:lnSpc>
                <a:spcPts val="2749"/>
              </a:lnSpc>
            </a:pPr>
          </a:p>
          <a:p>
            <a:pPr algn="l">
              <a:lnSpc>
                <a:spcPts val="2749"/>
              </a:lnSpc>
            </a:pPr>
            <a:r>
              <a:rPr lang="en-US" sz="2199">
                <a:solidFill>
                  <a:srgbClr val="23403D"/>
                </a:solidFill>
                <a:latin typeface="TT Norms"/>
                <a:ea typeface="TT Norms"/>
                <a:cs typeface="TT Norms"/>
                <a:sym typeface="TT Norms"/>
              </a:rPr>
              <a:t>d.</a:t>
            </a:r>
          </a:p>
          <a:p>
            <a:pPr algn="l">
              <a:lnSpc>
                <a:spcPts val="2749"/>
              </a:lnSpc>
            </a:pPr>
            <a:r>
              <a:rPr lang="en-US" sz="2199">
                <a:solidFill>
                  <a:srgbClr val="23403D"/>
                </a:solidFill>
                <a:latin typeface="TT Norms"/>
                <a:ea typeface="TT Norms"/>
                <a:cs typeface="TT Norms"/>
                <a:sym typeface="TT Norms"/>
              </a:rPr>
              <a:t>e.</a:t>
            </a:r>
          </a:p>
          <a:p>
            <a:pPr algn="l">
              <a:lnSpc>
                <a:spcPts val="2749"/>
              </a:lnSpc>
            </a:pPr>
            <a:r>
              <a:rPr lang="en-US" sz="2199">
                <a:solidFill>
                  <a:srgbClr val="23403D"/>
                </a:solidFill>
                <a:latin typeface="TT Norms"/>
                <a:ea typeface="TT Norms"/>
                <a:cs typeface="TT Norms"/>
                <a:sym typeface="TT Norms"/>
              </a:rPr>
              <a:t>f.</a:t>
            </a:r>
          </a:p>
          <a:p>
            <a:pPr algn="l">
              <a:lnSpc>
                <a:spcPts val="2749"/>
              </a:lnSpc>
            </a:pPr>
          </a:p>
          <a:p>
            <a:pPr algn="l">
              <a:lnSpc>
                <a:spcPts val="2749"/>
              </a:lnSpc>
            </a:pPr>
            <a:r>
              <a:rPr lang="en-US" sz="2199">
                <a:solidFill>
                  <a:srgbClr val="23403D"/>
                </a:solidFill>
                <a:latin typeface="TT Norms"/>
                <a:ea typeface="TT Norms"/>
                <a:cs typeface="TT Norms"/>
                <a:sym typeface="TT Norms"/>
              </a:rPr>
              <a:t>g.</a:t>
            </a:r>
          </a:p>
          <a:p>
            <a:pPr algn="l">
              <a:lnSpc>
                <a:spcPts val="2749"/>
              </a:lnSpc>
            </a:pPr>
          </a:p>
          <a:p>
            <a:pPr algn="l">
              <a:lnSpc>
                <a:spcPts val="2749"/>
              </a:lnSpc>
            </a:pPr>
            <a:r>
              <a:rPr lang="en-US" sz="2199">
                <a:solidFill>
                  <a:srgbClr val="23403D"/>
                </a:solidFill>
                <a:latin typeface="TT Norms"/>
                <a:ea typeface="TT Norms"/>
                <a:cs typeface="TT Norms"/>
                <a:sym typeface="TT Norms"/>
              </a:rPr>
              <a:t>h.</a:t>
            </a:r>
          </a:p>
          <a:p>
            <a:pPr algn="l">
              <a:lnSpc>
                <a:spcPts val="2749"/>
              </a:lnSpc>
            </a:pPr>
          </a:p>
        </p:txBody>
      </p:sp>
      <p:sp>
        <p:nvSpPr>
          <p:cNvPr name="TextBox 28" id="28"/>
          <p:cNvSpPr txBox="true"/>
          <p:nvPr/>
        </p:nvSpPr>
        <p:spPr>
          <a:xfrm rot="0">
            <a:off x="820487" y="3456339"/>
            <a:ext cx="9022674" cy="5139055"/>
          </a:xfrm>
          <a:prstGeom prst="rect">
            <a:avLst/>
          </a:prstGeom>
        </p:spPr>
        <p:txBody>
          <a:bodyPr anchor="t" rtlCol="false" tIns="0" lIns="0" bIns="0" rIns="0">
            <a:spAutoFit/>
          </a:bodyPr>
          <a:lstStyle/>
          <a:p>
            <a:pPr algn="l">
              <a:lnSpc>
                <a:spcPts val="2749"/>
              </a:lnSpc>
            </a:pPr>
            <a:r>
              <a:rPr lang="en-US" sz="2199">
                <a:solidFill>
                  <a:srgbClr val="23403D"/>
                </a:solidFill>
                <a:latin typeface="TT Norms"/>
                <a:ea typeface="TT Norms"/>
                <a:cs typeface="TT Norms"/>
                <a:sym typeface="TT Norms"/>
              </a:rPr>
              <a:t>Menjabarkan program Dasa Karsa/Mandatori PGRI hasil Kongres XXIII PGRI ke dalam rencana kegiatan.</a:t>
            </a:r>
          </a:p>
          <a:p>
            <a:pPr algn="l">
              <a:lnSpc>
                <a:spcPts val="2749"/>
              </a:lnSpc>
            </a:pPr>
            <a:r>
              <a:rPr lang="en-US" sz="2199">
                <a:solidFill>
                  <a:srgbClr val="23403D"/>
                </a:solidFill>
                <a:latin typeface="TT Norms"/>
                <a:ea typeface="TT Norms"/>
                <a:cs typeface="TT Norms"/>
                <a:sym typeface="TT Norms"/>
              </a:rPr>
              <a:t>Memfasilitasi pengembangan profesi dan karier guru, pendidik, dan tenaga kependidikan secara berjenjang dan berkesinambungan.</a:t>
            </a:r>
          </a:p>
          <a:p>
            <a:pPr algn="l">
              <a:lnSpc>
                <a:spcPts val="2749"/>
              </a:lnSpc>
            </a:pPr>
            <a:r>
              <a:rPr lang="en-US" sz="2199">
                <a:solidFill>
                  <a:srgbClr val="23403D"/>
                </a:solidFill>
                <a:latin typeface="TT Norms"/>
                <a:ea typeface="TT Norms"/>
                <a:cs typeface="TT Norms"/>
                <a:sym typeface="TT Norms"/>
              </a:rPr>
              <a:t>Melaksanakan tugas-tugas organisas</a:t>
            </a:r>
            <a:r>
              <a:rPr lang="en-US" sz="2199">
                <a:solidFill>
                  <a:srgbClr val="23403D"/>
                </a:solidFill>
                <a:latin typeface="TT Norms"/>
                <a:ea typeface="TT Norms"/>
                <a:cs typeface="TT Norms"/>
                <a:sym typeface="TT Norms"/>
              </a:rPr>
              <a:t>i y</a:t>
            </a:r>
            <a:r>
              <a:rPr lang="en-US" sz="2199">
                <a:solidFill>
                  <a:srgbClr val="23403D"/>
                </a:solidFill>
                <a:latin typeface="TT Norms"/>
                <a:ea typeface="TT Norms"/>
                <a:cs typeface="TT Norms"/>
                <a:sym typeface="TT Norms"/>
              </a:rPr>
              <a:t>ang diputuskan dalam rapat pleno atau forum organisasi lainnya berdasarkan AD/ART PGRI.</a:t>
            </a:r>
          </a:p>
          <a:p>
            <a:pPr algn="l">
              <a:lnSpc>
                <a:spcPts val="2749"/>
              </a:lnSpc>
            </a:pPr>
            <a:r>
              <a:rPr lang="en-US" sz="2199">
                <a:solidFill>
                  <a:srgbClr val="23403D"/>
                </a:solidFill>
                <a:latin typeface="TT Norms"/>
                <a:ea typeface="TT Norms"/>
                <a:cs typeface="TT Norms"/>
                <a:sym typeface="TT Norms"/>
              </a:rPr>
              <a:t>Memperjuangkan pengembangan karier dan penghargaan bagi guru.</a:t>
            </a:r>
          </a:p>
          <a:p>
            <a:pPr algn="l">
              <a:lnSpc>
                <a:spcPts val="2749"/>
              </a:lnSpc>
            </a:pPr>
            <a:r>
              <a:rPr lang="en-US" sz="2199">
                <a:solidFill>
                  <a:srgbClr val="23403D"/>
                </a:solidFill>
                <a:latin typeface="TT Norms"/>
                <a:ea typeface="TT Norms"/>
                <a:cs typeface="TT Norms"/>
                <a:sym typeface="TT Norms"/>
              </a:rPr>
              <a:t>Memfasilitasi guru dan dosen untuk kenaikan pangkat dan jabatan.</a:t>
            </a:r>
          </a:p>
          <a:p>
            <a:pPr algn="l">
              <a:lnSpc>
                <a:spcPts val="2749"/>
              </a:lnSpc>
            </a:pPr>
            <a:r>
              <a:rPr lang="en-US" sz="2199">
                <a:solidFill>
                  <a:srgbClr val="23403D"/>
                </a:solidFill>
                <a:latin typeface="TT Norms"/>
                <a:ea typeface="TT Norms"/>
                <a:cs typeface="TT Norms"/>
                <a:sym typeface="TT Norms"/>
              </a:rPr>
              <a:t>Memfasilitasi guru, dosen dan tenaga kependidikan untuk meningkatkan keahlian dan kompetensi dalam bidang pembelajaran berbasis digital.</a:t>
            </a:r>
          </a:p>
          <a:p>
            <a:pPr algn="l">
              <a:lnSpc>
                <a:spcPts val="2749"/>
              </a:lnSpc>
            </a:pPr>
            <a:r>
              <a:rPr lang="en-US" sz="2199">
                <a:solidFill>
                  <a:srgbClr val="23403D"/>
                </a:solidFill>
                <a:latin typeface="TT Norms"/>
                <a:ea typeface="TT Norms"/>
                <a:cs typeface="TT Norms"/>
                <a:sym typeface="TT Norms"/>
              </a:rPr>
              <a:t>Memperjuangkan penghasilan yang layak bagi guru, pendidik, dan tenaga kependidikan.</a:t>
            </a:r>
          </a:p>
          <a:p>
            <a:pPr algn="l">
              <a:lnSpc>
                <a:spcPts val="2749"/>
              </a:lnSpc>
            </a:pPr>
            <a:r>
              <a:rPr lang="en-US" sz="2199">
                <a:solidFill>
                  <a:srgbClr val="23403D"/>
                </a:solidFill>
                <a:latin typeface="TT Norms"/>
                <a:ea typeface="TT Norms"/>
                <a:cs typeface="TT Norms"/>
                <a:sym typeface="TT Norms"/>
              </a:rPr>
              <a:t>Memperluas kerjasama dengan kementerian dan instansi pemerintah lainnya serta lembaga nasional maupun internasional dalam meningkatkan profesionalit</a:t>
            </a:r>
            <a:r>
              <a:rPr lang="en-US" sz="2199">
                <a:solidFill>
                  <a:srgbClr val="23403D"/>
                </a:solidFill>
                <a:latin typeface="TT Norms"/>
                <a:ea typeface="TT Norms"/>
                <a:cs typeface="TT Norms"/>
                <a:sym typeface="TT Norms"/>
              </a:rPr>
              <a:t>as guru, pendidik, dan tenaga kependidikan.</a:t>
            </a:r>
          </a:p>
        </p:txBody>
      </p:sp>
      <p:sp>
        <p:nvSpPr>
          <p:cNvPr name="TextBox 29" id="29"/>
          <p:cNvSpPr txBox="true"/>
          <p:nvPr/>
        </p:nvSpPr>
        <p:spPr>
          <a:xfrm rot="0">
            <a:off x="9969448" y="3062457"/>
            <a:ext cx="2285346" cy="358177"/>
          </a:xfrm>
          <a:prstGeom prst="rect">
            <a:avLst/>
          </a:prstGeom>
        </p:spPr>
        <p:txBody>
          <a:bodyPr anchor="t" rtlCol="false" tIns="0" lIns="0" bIns="0" rIns="0">
            <a:spAutoFit/>
          </a:bodyPr>
          <a:lstStyle/>
          <a:p>
            <a:pPr algn="l">
              <a:lnSpc>
                <a:spcPts val="2969"/>
              </a:lnSpc>
            </a:pPr>
            <a:r>
              <a:rPr lang="en-US" sz="21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0246105" y="3449209"/>
            <a:ext cx="7695063" cy="5139055"/>
          </a:xfrm>
          <a:prstGeom prst="rect">
            <a:avLst/>
          </a:prstGeom>
        </p:spPr>
        <p:txBody>
          <a:bodyPr anchor="t" rtlCol="false" tIns="0" lIns="0" bIns="0" rIns="0">
            <a:spAutoFit/>
          </a:bodyPr>
          <a:lstStyle/>
          <a:p>
            <a:pPr algn="l">
              <a:lnSpc>
                <a:spcPts val="2749"/>
              </a:lnSpc>
            </a:pPr>
            <a:r>
              <a:rPr lang="en-US" sz="2199">
                <a:solidFill>
                  <a:srgbClr val="23403D"/>
                </a:solidFill>
                <a:latin typeface="TT Norms"/>
                <a:ea typeface="TT Norms"/>
                <a:cs typeface="TT Norms"/>
                <a:sym typeface="TT Norms"/>
              </a:rPr>
              <a:t>Memfasilitasi pembentukan Asosiasi Profesi dan Keahlian Sejenis (APKS) dan PGRI Smart Learning and Character Center (PSLCC) tingkat provinsi dan kabupaten/kota.</a:t>
            </a:r>
          </a:p>
          <a:p>
            <a:pPr algn="l">
              <a:lnSpc>
                <a:spcPts val="2749"/>
              </a:lnSpc>
            </a:pPr>
            <a:r>
              <a:rPr lang="en-US" sz="2199">
                <a:solidFill>
                  <a:srgbClr val="23403D"/>
                </a:solidFill>
                <a:latin typeface="TT Norms"/>
                <a:ea typeface="TT Norms"/>
                <a:cs typeface="TT Norms"/>
                <a:sym typeface="TT Norms"/>
              </a:rPr>
              <a:t>Menyusun Kerangka Kerja, Pedoman dan Petunjuk Teknis</a:t>
            </a:r>
            <a:r>
              <a:rPr lang="en-US" sz="2199">
                <a:solidFill>
                  <a:srgbClr val="23403D"/>
                </a:solidFill>
                <a:latin typeface="TT Norms"/>
                <a:ea typeface="TT Norms"/>
                <a:cs typeface="TT Norms"/>
                <a:sym typeface="TT Norms"/>
              </a:rPr>
              <a:t> APKS</a:t>
            </a:r>
            <a:r>
              <a:rPr lang="en-US" sz="2199">
                <a:solidFill>
                  <a:srgbClr val="23403D"/>
                </a:solidFill>
                <a:latin typeface="TT Norms"/>
                <a:ea typeface="TT Norms"/>
                <a:cs typeface="TT Norms"/>
                <a:sym typeface="TT Norms"/>
              </a:rPr>
              <a:t> PGRI dan PSLCC.</a:t>
            </a:r>
          </a:p>
          <a:p>
            <a:pPr algn="l">
              <a:lnSpc>
                <a:spcPts val="2749"/>
              </a:lnSpc>
            </a:pPr>
            <a:r>
              <a:rPr lang="en-US" sz="2199">
                <a:solidFill>
                  <a:srgbClr val="23403D"/>
                </a:solidFill>
                <a:latin typeface="TT Norms"/>
                <a:ea typeface="TT Norms"/>
                <a:cs typeface="TT Norms"/>
                <a:sym typeface="TT Norms"/>
              </a:rPr>
              <a:t>Mengoptimalkan tugas dan fungsi APKS PGRI dan PSLCC</a:t>
            </a:r>
          </a:p>
          <a:p>
            <a:pPr algn="l">
              <a:lnSpc>
                <a:spcPts val="2749"/>
              </a:lnSpc>
            </a:pPr>
            <a:r>
              <a:rPr lang="en-US" sz="2199">
                <a:solidFill>
                  <a:srgbClr val="23403D"/>
                </a:solidFill>
                <a:latin typeface="TT Norms"/>
                <a:ea typeface="TT Norms"/>
                <a:cs typeface="TT Norms"/>
                <a:sym typeface="TT Norms"/>
              </a:rPr>
              <a:t>Memfasilitasi pelatihan/workshop/bimbingan teknis yang terkait dengan tugas fungsional guru, dosen, dan tenaga kependidikan.</a:t>
            </a:r>
          </a:p>
          <a:p>
            <a:pPr algn="l">
              <a:lnSpc>
                <a:spcPts val="2749"/>
              </a:lnSpc>
            </a:pPr>
            <a:r>
              <a:rPr lang="en-US" sz="2199">
                <a:solidFill>
                  <a:srgbClr val="23403D"/>
                </a:solidFill>
                <a:latin typeface="TT Norms"/>
                <a:ea typeface="TT Norms"/>
                <a:cs typeface="TT Norms"/>
                <a:sym typeface="TT Norms"/>
              </a:rPr>
              <a:t>Melaksanakan pelatihan penulisan karya tulis ilmiah bagi guru dan dosen.</a:t>
            </a:r>
          </a:p>
          <a:p>
            <a:pPr algn="l">
              <a:lnSpc>
                <a:spcPts val="2749"/>
              </a:lnSpc>
            </a:pPr>
            <a:r>
              <a:rPr lang="en-US" sz="2199">
                <a:solidFill>
                  <a:srgbClr val="23403D"/>
                </a:solidFill>
                <a:latin typeface="TT Norms"/>
                <a:ea typeface="TT Norms"/>
                <a:cs typeface="TT Norms"/>
                <a:sym typeface="TT Norms"/>
              </a:rPr>
              <a:t>Melaksanakan program pemberian penghargaan secara periodik bagi guru yang berprestasi dan berdedikasi serta yang bertugas di daerah 3T.</a:t>
            </a:r>
          </a:p>
          <a:p>
            <a:pPr algn="l">
              <a:lnSpc>
                <a:spcPts val="2749"/>
              </a:lnSpc>
            </a:pPr>
            <a:r>
              <a:rPr lang="en-US" sz="2199">
                <a:solidFill>
                  <a:srgbClr val="23403D"/>
                </a:solidFill>
                <a:latin typeface="TT Norms"/>
                <a:ea typeface="TT Norms"/>
                <a:cs typeface="TT Norms"/>
                <a:sym typeface="TT Norms"/>
              </a:rPr>
              <a:t>M</a:t>
            </a:r>
            <a:r>
              <a:rPr lang="en-US" sz="2199">
                <a:solidFill>
                  <a:srgbClr val="23403D"/>
                </a:solidFill>
                <a:latin typeface="TT Norms"/>
                <a:ea typeface="TT Norms"/>
                <a:cs typeface="TT Norms"/>
                <a:sym typeface="TT Norms"/>
              </a:rPr>
              <a:t>elaksanakan evalu</a:t>
            </a:r>
            <a:r>
              <a:rPr lang="en-US" sz="2199">
                <a:solidFill>
                  <a:srgbClr val="23403D"/>
                </a:solidFill>
                <a:latin typeface="TT Norms"/>
                <a:ea typeface="TT Norms"/>
                <a:cs typeface="TT Norms"/>
                <a:sym typeface="TT Norms"/>
              </a:rPr>
              <a:t>asi dan pelaporan</a:t>
            </a:r>
          </a:p>
        </p:txBody>
      </p:sp>
      <p:sp>
        <p:nvSpPr>
          <p:cNvPr name="TextBox 31" id="31"/>
          <p:cNvSpPr txBox="true"/>
          <p:nvPr/>
        </p:nvSpPr>
        <p:spPr>
          <a:xfrm rot="0">
            <a:off x="9959923" y="3420634"/>
            <a:ext cx="572364" cy="5481955"/>
          </a:xfrm>
          <a:prstGeom prst="rect">
            <a:avLst/>
          </a:prstGeom>
        </p:spPr>
        <p:txBody>
          <a:bodyPr anchor="t" rtlCol="false" tIns="0" lIns="0" bIns="0" rIns="0">
            <a:spAutoFit/>
          </a:bodyPr>
          <a:lstStyle/>
          <a:p>
            <a:pPr algn="l">
              <a:lnSpc>
                <a:spcPts val="2749"/>
              </a:lnSpc>
            </a:pPr>
            <a:r>
              <a:rPr lang="en-US" sz="2199">
                <a:solidFill>
                  <a:srgbClr val="23403D"/>
                </a:solidFill>
                <a:latin typeface="TT Norms"/>
                <a:ea typeface="TT Norms"/>
                <a:cs typeface="TT Norms"/>
                <a:sym typeface="TT Norms"/>
              </a:rPr>
              <a:t>a.</a:t>
            </a:r>
          </a:p>
          <a:p>
            <a:pPr algn="l">
              <a:lnSpc>
                <a:spcPts val="2749"/>
              </a:lnSpc>
            </a:pPr>
          </a:p>
          <a:p>
            <a:pPr algn="l">
              <a:lnSpc>
                <a:spcPts val="2749"/>
              </a:lnSpc>
            </a:pPr>
          </a:p>
          <a:p>
            <a:pPr algn="l">
              <a:lnSpc>
                <a:spcPts val="2749"/>
              </a:lnSpc>
            </a:pPr>
            <a:r>
              <a:rPr lang="en-US" sz="2199">
                <a:solidFill>
                  <a:srgbClr val="23403D"/>
                </a:solidFill>
                <a:latin typeface="TT Norms"/>
                <a:ea typeface="TT Norms"/>
                <a:cs typeface="TT Norms"/>
                <a:sym typeface="TT Norms"/>
              </a:rPr>
              <a:t>b.</a:t>
            </a:r>
          </a:p>
          <a:p>
            <a:pPr algn="l">
              <a:lnSpc>
                <a:spcPts val="2749"/>
              </a:lnSpc>
            </a:pPr>
          </a:p>
          <a:p>
            <a:pPr algn="l">
              <a:lnSpc>
                <a:spcPts val="2749"/>
              </a:lnSpc>
            </a:pPr>
            <a:r>
              <a:rPr lang="en-US" sz="2199">
                <a:solidFill>
                  <a:srgbClr val="23403D"/>
                </a:solidFill>
                <a:latin typeface="TT Norms"/>
                <a:ea typeface="TT Norms"/>
                <a:cs typeface="TT Norms"/>
                <a:sym typeface="TT Norms"/>
              </a:rPr>
              <a:t>c.</a:t>
            </a:r>
          </a:p>
          <a:p>
            <a:pPr algn="l">
              <a:lnSpc>
                <a:spcPts val="2749"/>
              </a:lnSpc>
            </a:pPr>
            <a:r>
              <a:rPr lang="en-US" sz="2199">
                <a:solidFill>
                  <a:srgbClr val="23403D"/>
                </a:solidFill>
                <a:latin typeface="TT Norms"/>
                <a:ea typeface="TT Norms"/>
                <a:cs typeface="TT Norms"/>
                <a:sym typeface="TT Norms"/>
              </a:rPr>
              <a:t>d.</a:t>
            </a:r>
          </a:p>
          <a:p>
            <a:pPr algn="l">
              <a:lnSpc>
                <a:spcPts val="2749"/>
              </a:lnSpc>
            </a:pPr>
          </a:p>
          <a:p>
            <a:pPr algn="l">
              <a:lnSpc>
                <a:spcPts val="2749"/>
              </a:lnSpc>
            </a:pPr>
          </a:p>
          <a:p>
            <a:pPr algn="l">
              <a:lnSpc>
                <a:spcPts val="2749"/>
              </a:lnSpc>
            </a:pPr>
            <a:r>
              <a:rPr lang="en-US" sz="2199">
                <a:solidFill>
                  <a:srgbClr val="23403D"/>
                </a:solidFill>
                <a:latin typeface="TT Norms"/>
                <a:ea typeface="TT Norms"/>
                <a:cs typeface="TT Norms"/>
                <a:sym typeface="TT Norms"/>
              </a:rPr>
              <a:t>e.</a:t>
            </a:r>
          </a:p>
          <a:p>
            <a:pPr algn="l">
              <a:lnSpc>
                <a:spcPts val="2749"/>
              </a:lnSpc>
            </a:pPr>
          </a:p>
          <a:p>
            <a:pPr algn="l">
              <a:lnSpc>
                <a:spcPts val="2749"/>
              </a:lnSpc>
            </a:pPr>
            <a:r>
              <a:rPr lang="en-US" sz="2199">
                <a:solidFill>
                  <a:srgbClr val="23403D"/>
                </a:solidFill>
                <a:latin typeface="TT Norms"/>
                <a:ea typeface="TT Norms"/>
                <a:cs typeface="TT Norms"/>
                <a:sym typeface="TT Norms"/>
              </a:rPr>
              <a:t>f.</a:t>
            </a:r>
          </a:p>
          <a:p>
            <a:pPr algn="l">
              <a:lnSpc>
                <a:spcPts val="2749"/>
              </a:lnSpc>
            </a:pPr>
          </a:p>
          <a:p>
            <a:pPr algn="l">
              <a:lnSpc>
                <a:spcPts val="2749"/>
              </a:lnSpc>
            </a:pPr>
          </a:p>
          <a:p>
            <a:pPr algn="l">
              <a:lnSpc>
                <a:spcPts val="2749"/>
              </a:lnSpc>
            </a:pPr>
            <a:r>
              <a:rPr lang="en-US" sz="2199">
                <a:solidFill>
                  <a:srgbClr val="23403D"/>
                </a:solidFill>
                <a:latin typeface="TT Norms"/>
                <a:ea typeface="TT Norms"/>
                <a:cs typeface="TT Norms"/>
                <a:sym typeface="TT Norms"/>
              </a:rPr>
              <a:t>g.</a:t>
            </a:r>
          </a:p>
          <a:p>
            <a:pPr algn="l">
              <a:lnSpc>
                <a:spcPts val="2749"/>
              </a:lnSpc>
            </a:pPr>
          </a:p>
        </p:txBody>
      </p:sp>
      <p:sp>
        <p:nvSpPr>
          <p:cNvPr name="TextBox 32" id="32"/>
          <p:cNvSpPr txBox="true"/>
          <p:nvPr/>
        </p:nvSpPr>
        <p:spPr>
          <a:xfrm rot="0">
            <a:off x="628218" y="8662444"/>
            <a:ext cx="16950358" cy="1367155"/>
          </a:xfrm>
          <a:prstGeom prst="rect">
            <a:avLst/>
          </a:prstGeom>
        </p:spPr>
        <p:txBody>
          <a:bodyPr anchor="t" rtlCol="false" tIns="0" lIns="0" bIns="0" rIns="0">
            <a:spAutoFit/>
          </a:bodyPr>
          <a:lstStyle/>
          <a:p>
            <a:pPr algn="l">
              <a:lnSpc>
                <a:spcPts val="2749"/>
              </a:lnSpc>
            </a:pPr>
            <a:r>
              <a:rPr lang="en-US" sz="2199">
                <a:solidFill>
                  <a:srgbClr val="23403D"/>
                </a:solidFill>
                <a:latin typeface="TT Norms"/>
                <a:ea typeface="TT Norms"/>
                <a:cs typeface="TT Norms"/>
                <a:sym typeface="TT Norms"/>
              </a:rPr>
              <a:t>Dalam melaksanakan tugasnya Ketua Departemen Pengembangan Profesi dan Karier Guru, Pendidik, dan Tenaga Kependidikan berkoordinasi dengan Ketua yang mengkoordinasikannya sebagaimana diatur dalam Pasal 4 ayat (4) keputusan ini.</a:t>
            </a:r>
          </a:p>
          <a:p>
            <a:pPr algn="l">
              <a:lnSpc>
                <a:spcPts val="2749"/>
              </a:lnSpc>
            </a:pPr>
            <a:r>
              <a:rPr lang="en-US" sz="2199">
                <a:solidFill>
                  <a:srgbClr val="23403D"/>
                </a:solidFill>
                <a:latin typeface="TT Norms"/>
                <a:ea typeface="TT Norms"/>
                <a:cs typeface="TT Norms"/>
                <a:sym typeface="TT Norms"/>
              </a:rPr>
              <a:t>Dalam melaksanaan tugasnya Ketua Departemen Pengembangan Profesi dan Karier Guru, Pendidik, dan Tenaga Kependidikan dapat berkolaborasi dan bersinergi dengan Departemen dan Perangkat Kelen</a:t>
            </a:r>
            <a:r>
              <a:rPr lang="en-US" sz="2199">
                <a:solidFill>
                  <a:srgbClr val="23403D"/>
                </a:solidFill>
                <a:latin typeface="TT Norms"/>
                <a:ea typeface="TT Norms"/>
                <a:cs typeface="TT Norms"/>
                <a:sym typeface="TT Norms"/>
              </a:rPr>
              <a:t>g</a:t>
            </a:r>
            <a:r>
              <a:rPr lang="en-US" sz="2199">
                <a:solidFill>
                  <a:srgbClr val="23403D"/>
                </a:solidFill>
                <a:latin typeface="TT Norms"/>
                <a:ea typeface="TT Norms"/>
                <a:cs typeface="TT Norms"/>
                <a:sym typeface="TT Norms"/>
              </a:rPr>
              <a:t>k</a:t>
            </a:r>
            <a:r>
              <a:rPr lang="en-US" sz="2199">
                <a:solidFill>
                  <a:srgbClr val="23403D"/>
                </a:solidFill>
                <a:latin typeface="TT Norms"/>
                <a:ea typeface="TT Norms"/>
                <a:cs typeface="TT Norms"/>
                <a:sym typeface="TT Norms"/>
              </a:rPr>
              <a:t>a</a:t>
            </a:r>
            <a:r>
              <a:rPr lang="en-US" sz="2199">
                <a:solidFill>
                  <a:srgbClr val="23403D"/>
                </a:solidFill>
                <a:latin typeface="TT Norms"/>
                <a:ea typeface="TT Norms"/>
                <a:cs typeface="TT Norms"/>
                <a:sym typeface="TT Norms"/>
              </a:rPr>
              <a:t>pakan</a:t>
            </a:r>
            <a:r>
              <a:rPr lang="en-US" sz="2199">
                <a:solidFill>
                  <a:srgbClr val="23403D"/>
                </a:solidFill>
                <a:latin typeface="TT Norms"/>
                <a:ea typeface="TT Norms"/>
                <a:cs typeface="TT Norms"/>
                <a:sym typeface="TT Norms"/>
              </a:rPr>
              <a:t> </a:t>
            </a:r>
            <a:r>
              <a:rPr lang="en-US" sz="2199">
                <a:solidFill>
                  <a:srgbClr val="23403D"/>
                </a:solidFill>
                <a:latin typeface="TT Norms"/>
                <a:ea typeface="TT Norms"/>
                <a:cs typeface="TT Norms"/>
                <a:sym typeface="TT Norms"/>
              </a:rPr>
              <a:t>O</a:t>
            </a:r>
            <a:r>
              <a:rPr lang="en-US" sz="2199">
                <a:solidFill>
                  <a:srgbClr val="23403D"/>
                </a:solidFill>
                <a:latin typeface="TT Norms"/>
                <a:ea typeface="TT Norms"/>
                <a:cs typeface="TT Norms"/>
                <a:sym typeface="TT Norms"/>
              </a:rPr>
              <a:t>r</a:t>
            </a:r>
            <a:r>
              <a:rPr lang="en-US" sz="2199">
                <a:solidFill>
                  <a:srgbClr val="23403D"/>
                </a:solidFill>
                <a:latin typeface="TT Norms"/>
                <a:ea typeface="TT Norms"/>
                <a:cs typeface="TT Norms"/>
                <a:sym typeface="TT Norms"/>
              </a:rPr>
              <a:t>g</a:t>
            </a:r>
            <a:r>
              <a:rPr lang="en-US" sz="2199">
                <a:solidFill>
                  <a:srgbClr val="23403D"/>
                </a:solidFill>
                <a:latin typeface="TT Norms"/>
                <a:ea typeface="TT Norms"/>
                <a:cs typeface="TT Norms"/>
                <a:sym typeface="TT Norms"/>
              </a:rPr>
              <a:t>a</a:t>
            </a:r>
            <a:r>
              <a:rPr lang="en-US" sz="2199">
                <a:solidFill>
                  <a:srgbClr val="23403D"/>
                </a:solidFill>
                <a:latin typeface="TT Norms"/>
                <a:ea typeface="TT Norms"/>
                <a:cs typeface="TT Norms"/>
                <a:sym typeface="TT Norms"/>
              </a:rPr>
              <a:t>nisasi </a:t>
            </a:r>
            <a:r>
              <a:rPr lang="en-US" sz="2199">
                <a:solidFill>
                  <a:srgbClr val="23403D"/>
                </a:solidFill>
                <a:latin typeface="TT Norms"/>
                <a:ea typeface="TT Norms"/>
                <a:cs typeface="TT Norms"/>
                <a:sym typeface="TT Norms"/>
              </a:rPr>
              <a:t>te</a:t>
            </a:r>
            <a:r>
              <a:rPr lang="en-US" sz="2199">
                <a:solidFill>
                  <a:srgbClr val="23403D"/>
                </a:solidFill>
                <a:latin typeface="TT Norms"/>
                <a:ea typeface="TT Norms"/>
                <a:cs typeface="TT Norms"/>
                <a:sym typeface="TT Norms"/>
              </a:rPr>
              <a:t>rka</a:t>
            </a:r>
            <a:r>
              <a:rPr lang="en-US" sz="2199">
                <a:solidFill>
                  <a:srgbClr val="23403D"/>
                </a:solidFill>
                <a:latin typeface="TT Norms"/>
                <a:ea typeface="TT Norms"/>
                <a:cs typeface="TT Norms"/>
                <a:sym typeface="TT Norms"/>
              </a:rPr>
              <a:t>i</a:t>
            </a:r>
            <a:r>
              <a:rPr lang="en-US" sz="2199">
                <a:solidFill>
                  <a:srgbClr val="23403D"/>
                </a:solidFill>
                <a:latin typeface="TT Norms"/>
                <a:ea typeface="TT Norms"/>
                <a:cs typeface="TT Norms"/>
                <a:sym typeface="TT Norms"/>
              </a:rPr>
              <a:t>t.</a:t>
            </a:r>
          </a:p>
        </p:txBody>
      </p:sp>
      <p:sp>
        <p:nvSpPr>
          <p:cNvPr name="TextBox 33" id="33"/>
          <p:cNvSpPr txBox="true"/>
          <p:nvPr/>
        </p:nvSpPr>
        <p:spPr>
          <a:xfrm rot="0">
            <a:off x="255618" y="8662070"/>
            <a:ext cx="572364" cy="1024255"/>
          </a:xfrm>
          <a:prstGeom prst="rect">
            <a:avLst/>
          </a:prstGeom>
        </p:spPr>
        <p:txBody>
          <a:bodyPr anchor="t" rtlCol="false" tIns="0" lIns="0" bIns="0" rIns="0">
            <a:spAutoFit/>
          </a:bodyPr>
          <a:lstStyle/>
          <a:p>
            <a:pPr algn="l">
              <a:lnSpc>
                <a:spcPts val="2749"/>
              </a:lnSpc>
            </a:pPr>
            <a:r>
              <a:rPr lang="en-US" sz="2199">
                <a:solidFill>
                  <a:srgbClr val="23403D"/>
                </a:solidFill>
                <a:latin typeface="TT Norms"/>
                <a:ea typeface="TT Norms"/>
                <a:cs typeface="TT Norms"/>
                <a:sym typeface="TT Norms"/>
              </a:rPr>
              <a:t>(2)</a:t>
            </a:r>
          </a:p>
          <a:p>
            <a:pPr algn="l">
              <a:lnSpc>
                <a:spcPts val="2749"/>
              </a:lnSpc>
            </a:pPr>
          </a:p>
          <a:p>
            <a:pPr algn="l">
              <a:lnSpc>
                <a:spcPts val="2749"/>
              </a:lnSpc>
            </a:pPr>
            <a:r>
              <a:rPr lang="en-US" sz="2199">
                <a:solidFill>
                  <a:srgbClr val="23403D"/>
                </a:solidFill>
                <a:latin typeface="TT Norms"/>
                <a:ea typeface="TT Norms"/>
                <a:cs typeface="TT Norms"/>
                <a:sym typeface="TT Norms"/>
              </a:rPr>
              <a:t>(3)</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91394"/>
            <a:ext cx="7656682"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12</a:t>
            </a:r>
          </a:p>
          <a:p>
            <a:pPr algn="ctr">
              <a:lnSpc>
                <a:spcPts val="1249"/>
              </a:lnSpc>
            </a:pPr>
            <a:r>
              <a:rPr lang="en-US" b="true" sz="2499">
                <a:solidFill>
                  <a:srgbClr val="23403D"/>
                </a:solidFill>
                <a:latin typeface="TT Norms Bold"/>
                <a:ea typeface="TT Norms Bold"/>
                <a:cs typeface="TT Norms Bold"/>
                <a:sym typeface="TT Norms Bold"/>
              </a:rPr>
              <a:t>Departemen Penegakan Kode Etik dan Advokasi</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373410"/>
            <a:ext cx="16950358" cy="1369060"/>
          </a:xfrm>
          <a:prstGeom prst="rect">
            <a:avLst/>
          </a:prstGeom>
        </p:spPr>
        <p:txBody>
          <a:bodyPr anchor="t" rtlCol="false" tIns="0" lIns="0" bIns="0" rIns="0">
            <a:spAutoFit/>
          </a:bodyPr>
          <a:lstStyle/>
          <a:p>
            <a:pPr algn="l">
              <a:lnSpc>
                <a:spcPts val="3679"/>
              </a:lnSpc>
            </a:pPr>
            <a:r>
              <a:rPr lang="en-US" sz="2299">
                <a:solidFill>
                  <a:srgbClr val="23403D"/>
                </a:solidFill>
                <a:latin typeface="TT Norms"/>
                <a:ea typeface="TT Norms"/>
                <a:cs typeface="TT Norms"/>
                <a:sym typeface="TT Norms"/>
              </a:rPr>
              <a:t>Berdasarkan tugas dan fungsi departemen sebagaimana dimaksud dalam Pasal 9, Departemen Penegakan Kode Etik dan Advokasi mempunyai uraian tugas sebagai berikut.</a:t>
            </a:r>
          </a:p>
          <a:p>
            <a:pPr algn="l">
              <a:lnSpc>
                <a:spcPts val="367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325785"/>
            <a:ext cx="572364"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(1)</a:t>
            </a:r>
          </a:p>
          <a:p>
            <a:pPr algn="l">
              <a:lnSpc>
                <a:spcPts val="4162"/>
              </a:lnSpc>
            </a:pPr>
          </a:p>
          <a:p>
            <a:pPr algn="l">
              <a:lnSpc>
                <a:spcPts val="4162"/>
              </a:lnSpc>
            </a:pPr>
          </a:p>
          <a:p>
            <a:pPr algn="l">
              <a:lnSpc>
                <a:spcPts val="4162"/>
              </a:lnSpc>
            </a:pPr>
          </a:p>
        </p:txBody>
      </p:sp>
      <p:sp>
        <p:nvSpPr>
          <p:cNvPr name="TextBox 27" id="27"/>
          <p:cNvSpPr txBox="true"/>
          <p:nvPr/>
        </p:nvSpPr>
        <p:spPr>
          <a:xfrm rot="0">
            <a:off x="909485" y="3757018"/>
            <a:ext cx="572364" cy="4169410"/>
          </a:xfrm>
          <a:prstGeom prst="rect">
            <a:avLst/>
          </a:prstGeom>
        </p:spPr>
        <p:txBody>
          <a:bodyPr anchor="t" rtlCol="false" tIns="0" lIns="0" bIns="0" rIns="0">
            <a:spAutoFit/>
          </a:bodyPr>
          <a:lstStyle/>
          <a:p>
            <a:pPr algn="l">
              <a:lnSpc>
                <a:spcPts val="3679"/>
              </a:lnSpc>
            </a:pPr>
            <a:r>
              <a:rPr lang="en-US" sz="2299">
                <a:solidFill>
                  <a:srgbClr val="23403D"/>
                </a:solidFill>
                <a:latin typeface="TT Norms"/>
                <a:ea typeface="TT Norms"/>
                <a:cs typeface="TT Norms"/>
                <a:sym typeface="TT Norms"/>
              </a:rPr>
              <a:t>a.</a:t>
            </a:r>
          </a:p>
          <a:p>
            <a:pPr algn="l">
              <a:lnSpc>
                <a:spcPts val="3679"/>
              </a:lnSpc>
            </a:pPr>
          </a:p>
          <a:p>
            <a:pPr algn="l">
              <a:lnSpc>
                <a:spcPts val="3679"/>
              </a:lnSpc>
            </a:pPr>
            <a:r>
              <a:rPr lang="en-US" sz="2299">
                <a:solidFill>
                  <a:srgbClr val="23403D"/>
                </a:solidFill>
                <a:latin typeface="TT Norms"/>
                <a:ea typeface="TT Norms"/>
                <a:cs typeface="TT Norms"/>
                <a:sym typeface="TT Norms"/>
              </a:rPr>
              <a:t>b.</a:t>
            </a:r>
          </a:p>
          <a:p>
            <a:pPr algn="l">
              <a:lnSpc>
                <a:spcPts val="3679"/>
              </a:lnSpc>
            </a:pPr>
          </a:p>
          <a:p>
            <a:pPr algn="l">
              <a:lnSpc>
                <a:spcPts val="3679"/>
              </a:lnSpc>
            </a:pPr>
            <a:r>
              <a:rPr lang="en-US" sz="2299">
                <a:solidFill>
                  <a:srgbClr val="23403D"/>
                </a:solidFill>
                <a:latin typeface="TT Norms"/>
                <a:ea typeface="TT Norms"/>
                <a:cs typeface="TT Norms"/>
                <a:sym typeface="TT Norms"/>
              </a:rPr>
              <a:t>c.</a:t>
            </a:r>
          </a:p>
          <a:p>
            <a:pPr algn="l">
              <a:lnSpc>
                <a:spcPts val="3679"/>
              </a:lnSpc>
            </a:pPr>
          </a:p>
          <a:p>
            <a:pPr algn="l">
              <a:lnSpc>
                <a:spcPts val="3679"/>
              </a:lnSpc>
            </a:pPr>
            <a:r>
              <a:rPr lang="en-US" sz="2299">
                <a:solidFill>
                  <a:srgbClr val="23403D"/>
                </a:solidFill>
                <a:latin typeface="TT Norms"/>
                <a:ea typeface="TT Norms"/>
                <a:cs typeface="TT Norms"/>
                <a:sym typeface="TT Norms"/>
              </a:rPr>
              <a:t>d.</a:t>
            </a:r>
          </a:p>
          <a:p>
            <a:pPr algn="l">
              <a:lnSpc>
                <a:spcPts val="3679"/>
              </a:lnSpc>
            </a:pPr>
          </a:p>
          <a:p>
            <a:pPr algn="l">
              <a:lnSpc>
                <a:spcPts val="3679"/>
              </a:lnSpc>
            </a:pPr>
            <a:r>
              <a:rPr lang="en-US" sz="2299">
                <a:solidFill>
                  <a:srgbClr val="23403D"/>
                </a:solidFill>
                <a:latin typeface="TT Norms"/>
                <a:ea typeface="TT Norms"/>
                <a:cs typeface="TT Norms"/>
                <a:sym typeface="TT Norms"/>
              </a:rPr>
              <a:t>e.</a:t>
            </a:r>
          </a:p>
        </p:txBody>
      </p:sp>
      <p:sp>
        <p:nvSpPr>
          <p:cNvPr name="TextBox 28" id="28"/>
          <p:cNvSpPr txBox="true"/>
          <p:nvPr/>
        </p:nvSpPr>
        <p:spPr>
          <a:xfrm rot="0">
            <a:off x="1223962" y="3757018"/>
            <a:ext cx="8384067" cy="4169410"/>
          </a:xfrm>
          <a:prstGeom prst="rect">
            <a:avLst/>
          </a:prstGeom>
        </p:spPr>
        <p:txBody>
          <a:bodyPr anchor="t" rtlCol="false" tIns="0" lIns="0" bIns="0" rIns="0">
            <a:spAutoFit/>
          </a:bodyPr>
          <a:lstStyle/>
          <a:p>
            <a:pPr algn="l">
              <a:lnSpc>
                <a:spcPts val="3679"/>
              </a:lnSpc>
            </a:pPr>
            <a:r>
              <a:rPr lang="en-US" sz="2299">
                <a:solidFill>
                  <a:srgbClr val="23403D"/>
                </a:solidFill>
                <a:latin typeface="TT Norms"/>
                <a:ea typeface="TT Norms"/>
                <a:cs typeface="TT Norms"/>
                <a:sym typeface="TT Norms"/>
              </a:rPr>
              <a:t>Menjabarkan program Dasa Karsa/Mandatori PGRI hasil Kongres XXIII ke dalam rencana kegiatan departemen.</a:t>
            </a:r>
          </a:p>
          <a:p>
            <a:pPr algn="l">
              <a:lnSpc>
                <a:spcPts val="3679"/>
              </a:lnSpc>
            </a:pPr>
            <a:r>
              <a:rPr lang="en-US" sz="2299">
                <a:solidFill>
                  <a:srgbClr val="23403D"/>
                </a:solidFill>
                <a:latin typeface="TT Norms"/>
                <a:ea typeface="TT Norms"/>
                <a:cs typeface="TT Norms"/>
                <a:sym typeface="TT Norms"/>
              </a:rPr>
              <a:t>Memfasilitasi pembentukan Dewan Kehormatan Guru Indones</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a (DKGI) di tingkat provinsi dan kabupaten/kota.</a:t>
            </a:r>
          </a:p>
          <a:p>
            <a:pPr algn="l">
              <a:lnSpc>
                <a:spcPts val="3679"/>
              </a:lnSpc>
            </a:pPr>
            <a:r>
              <a:rPr lang="en-US" sz="2299">
                <a:solidFill>
                  <a:srgbClr val="23403D"/>
                </a:solidFill>
                <a:latin typeface="TT Norms"/>
                <a:ea typeface="TT Norms"/>
                <a:cs typeface="TT Norms"/>
                <a:sym typeface="TT Norms"/>
              </a:rPr>
              <a:t>Berkoordinasi dan berkolaborasi dengan instansi terkait dalam penegakan Kode Etik Guru.</a:t>
            </a:r>
          </a:p>
          <a:p>
            <a:pPr algn="l">
              <a:lnSpc>
                <a:spcPts val="3679"/>
              </a:lnSpc>
            </a:pPr>
            <a:r>
              <a:rPr lang="en-US" sz="2299">
                <a:solidFill>
                  <a:srgbClr val="23403D"/>
                </a:solidFill>
                <a:latin typeface="TT Norms"/>
                <a:ea typeface="TT Norms"/>
                <a:cs typeface="TT Norms"/>
                <a:sym typeface="TT Norms"/>
              </a:rPr>
              <a:t>Menyusun dan mensosialisasikan peraturan organisasi tentang DKGI.</a:t>
            </a:r>
          </a:p>
          <a:p>
            <a:pPr algn="l">
              <a:lnSpc>
                <a:spcPts val="3679"/>
              </a:lnSpc>
            </a:pPr>
            <a:r>
              <a:rPr lang="en-US" sz="2299">
                <a:solidFill>
                  <a:srgbClr val="23403D"/>
                </a:solidFill>
                <a:latin typeface="TT Norms"/>
                <a:ea typeface="TT Norms"/>
                <a:cs typeface="TT Norms"/>
                <a:sym typeface="TT Norms"/>
              </a:rPr>
              <a:t>Menyusun dan mensosialisasikan pedoman</a:t>
            </a:r>
            <a:r>
              <a:rPr lang="en-US" sz="2299">
                <a:solidFill>
                  <a:srgbClr val="23403D"/>
                </a:solidFill>
                <a:latin typeface="TT Norms"/>
                <a:ea typeface="TT Norms"/>
                <a:cs typeface="TT Norms"/>
                <a:sym typeface="TT Norms"/>
              </a:rPr>
              <a:t> kerja DKGI.</a:t>
            </a:r>
          </a:p>
        </p:txBody>
      </p:sp>
      <p:sp>
        <p:nvSpPr>
          <p:cNvPr name="TextBox 29" id="29"/>
          <p:cNvSpPr txBox="true"/>
          <p:nvPr/>
        </p:nvSpPr>
        <p:spPr>
          <a:xfrm rot="0">
            <a:off x="9901619" y="3379695"/>
            <a:ext cx="2285346" cy="384810"/>
          </a:xfrm>
          <a:prstGeom prst="rect">
            <a:avLst/>
          </a:prstGeom>
        </p:spPr>
        <p:txBody>
          <a:bodyPr anchor="t" rtlCol="false" tIns="0" lIns="0" bIns="0" rIns="0">
            <a:spAutoFit/>
          </a:bodyPr>
          <a:lstStyle/>
          <a:p>
            <a:pPr algn="l">
              <a:lnSpc>
                <a:spcPts val="3104"/>
              </a:lnSpc>
            </a:pPr>
            <a:r>
              <a:rPr lang="en-US" sz="22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0361068" y="3790085"/>
            <a:ext cx="7663169" cy="2302510"/>
          </a:xfrm>
          <a:prstGeom prst="rect">
            <a:avLst/>
          </a:prstGeom>
        </p:spPr>
        <p:txBody>
          <a:bodyPr anchor="t" rtlCol="false" tIns="0" lIns="0" bIns="0" rIns="0">
            <a:spAutoFit/>
          </a:bodyPr>
          <a:lstStyle/>
          <a:p>
            <a:pPr algn="l">
              <a:lnSpc>
                <a:spcPts val="3679"/>
              </a:lnSpc>
            </a:pPr>
            <a:r>
              <a:rPr lang="en-US" sz="2299">
                <a:solidFill>
                  <a:srgbClr val="23403D"/>
                </a:solidFill>
                <a:latin typeface="TT Norms"/>
                <a:ea typeface="TT Norms"/>
                <a:cs typeface="TT Norms"/>
                <a:sym typeface="TT Norms"/>
              </a:rPr>
              <a:t>Melaksanakan tugas-tugas organisasi yang diputuskan dalam rapat pleno atau forum organisasi lainnya berdasarkan AD/ART.</a:t>
            </a:r>
          </a:p>
          <a:p>
            <a:pPr algn="l">
              <a:lnSpc>
                <a:spcPts val="3679"/>
              </a:lnSpc>
            </a:pPr>
            <a:r>
              <a:rPr lang="en-US" sz="2299">
                <a:solidFill>
                  <a:srgbClr val="23403D"/>
                </a:solidFill>
                <a:latin typeface="TT Norms"/>
                <a:ea typeface="TT Norms"/>
                <a:cs typeface="TT Norms"/>
                <a:sym typeface="TT Norms"/>
              </a:rPr>
              <a:t>Meningkatkan peran DKGI PGRI di semua tingkatan.</a:t>
            </a:r>
          </a:p>
          <a:p>
            <a:pPr algn="l">
              <a:lnSpc>
                <a:spcPts val="367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elaksanakan evalu</a:t>
            </a:r>
            <a:r>
              <a:rPr lang="en-US" sz="2299">
                <a:solidFill>
                  <a:srgbClr val="23403D"/>
                </a:solidFill>
                <a:latin typeface="TT Norms"/>
                <a:ea typeface="TT Norms"/>
                <a:cs typeface="TT Norms"/>
                <a:sym typeface="TT Norms"/>
              </a:rPr>
              <a:t>asi dan pelaporan.</a:t>
            </a:r>
          </a:p>
        </p:txBody>
      </p:sp>
      <p:sp>
        <p:nvSpPr>
          <p:cNvPr name="TextBox 31" id="31"/>
          <p:cNvSpPr txBox="true"/>
          <p:nvPr/>
        </p:nvSpPr>
        <p:spPr>
          <a:xfrm rot="0">
            <a:off x="10023854" y="3757018"/>
            <a:ext cx="572364" cy="2302510"/>
          </a:xfrm>
          <a:prstGeom prst="rect">
            <a:avLst/>
          </a:prstGeom>
        </p:spPr>
        <p:txBody>
          <a:bodyPr anchor="t" rtlCol="false" tIns="0" lIns="0" bIns="0" rIns="0">
            <a:spAutoFit/>
          </a:bodyPr>
          <a:lstStyle/>
          <a:p>
            <a:pPr algn="l">
              <a:lnSpc>
                <a:spcPts val="3679"/>
              </a:lnSpc>
            </a:pPr>
            <a:r>
              <a:rPr lang="en-US" sz="2299">
                <a:solidFill>
                  <a:srgbClr val="23403D"/>
                </a:solidFill>
                <a:latin typeface="TT Norms"/>
                <a:ea typeface="TT Norms"/>
                <a:cs typeface="TT Norms"/>
                <a:sym typeface="TT Norms"/>
              </a:rPr>
              <a:t>a.</a:t>
            </a:r>
          </a:p>
          <a:p>
            <a:pPr algn="l">
              <a:lnSpc>
                <a:spcPts val="3679"/>
              </a:lnSpc>
            </a:pPr>
          </a:p>
          <a:p>
            <a:pPr algn="l">
              <a:lnSpc>
                <a:spcPts val="3679"/>
              </a:lnSpc>
            </a:pPr>
          </a:p>
          <a:p>
            <a:pPr algn="l">
              <a:lnSpc>
                <a:spcPts val="3679"/>
              </a:lnSpc>
            </a:pPr>
            <a:r>
              <a:rPr lang="en-US" sz="2299">
                <a:solidFill>
                  <a:srgbClr val="23403D"/>
                </a:solidFill>
                <a:latin typeface="TT Norms"/>
                <a:ea typeface="TT Norms"/>
                <a:cs typeface="TT Norms"/>
                <a:sym typeface="TT Norms"/>
              </a:rPr>
              <a:t>b.</a:t>
            </a:r>
          </a:p>
          <a:p>
            <a:pPr algn="l">
              <a:lnSpc>
                <a:spcPts val="3679"/>
              </a:lnSpc>
            </a:pPr>
            <a:r>
              <a:rPr lang="en-US" sz="2299">
                <a:solidFill>
                  <a:srgbClr val="23403D"/>
                </a:solidFill>
                <a:latin typeface="TT Norms"/>
                <a:ea typeface="TT Norms"/>
                <a:cs typeface="TT Norms"/>
                <a:sym typeface="TT Norms"/>
              </a:rPr>
              <a:t>c.</a:t>
            </a:r>
          </a:p>
        </p:txBody>
      </p:sp>
      <p:sp>
        <p:nvSpPr>
          <p:cNvPr name="TextBox 32" id="32"/>
          <p:cNvSpPr txBox="true"/>
          <p:nvPr/>
        </p:nvSpPr>
        <p:spPr>
          <a:xfrm rot="0">
            <a:off x="811378" y="8070215"/>
            <a:ext cx="16950358" cy="1835785"/>
          </a:xfrm>
          <a:prstGeom prst="rect">
            <a:avLst/>
          </a:prstGeom>
        </p:spPr>
        <p:txBody>
          <a:bodyPr anchor="t" rtlCol="false" tIns="0" lIns="0" bIns="0" rIns="0">
            <a:spAutoFit/>
          </a:bodyPr>
          <a:lstStyle/>
          <a:p>
            <a:pPr algn="l">
              <a:lnSpc>
                <a:spcPts val="3679"/>
              </a:lnSpc>
            </a:pPr>
            <a:r>
              <a:rPr lang="en-US" sz="2299">
                <a:solidFill>
                  <a:srgbClr val="23403D"/>
                </a:solidFill>
                <a:latin typeface="TT Norms"/>
                <a:ea typeface="TT Norms"/>
                <a:cs typeface="TT Norms"/>
                <a:sym typeface="TT Norms"/>
              </a:rPr>
              <a:t>Dalam melaksanakan tugasnya Ketua Departemen Penegakan Kode Etik dan Advokasi bersama Ketua Pengurus Besar PGRI yang membidanginya melakukan koordinasi sebagaimana diatur dalam Pasal 4 ayat (4) keputusan ini.</a:t>
            </a:r>
          </a:p>
          <a:p>
            <a:pPr algn="l">
              <a:lnSpc>
                <a:spcPts val="3679"/>
              </a:lnSpc>
            </a:pPr>
            <a:r>
              <a:rPr lang="en-US" sz="2299">
                <a:solidFill>
                  <a:srgbClr val="23403D"/>
                </a:solidFill>
                <a:latin typeface="TT Norms"/>
                <a:ea typeface="TT Norms"/>
                <a:cs typeface="TT Norms"/>
                <a:sym typeface="TT Norms"/>
              </a:rPr>
              <a:t>Dalam melaksanaan tugasnya Penegakan Kode Etik dan Advokasi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370611" y="8089265"/>
            <a:ext cx="572364" cy="1369060"/>
          </a:xfrm>
          <a:prstGeom prst="rect">
            <a:avLst/>
          </a:prstGeom>
        </p:spPr>
        <p:txBody>
          <a:bodyPr anchor="t" rtlCol="false" tIns="0" lIns="0" bIns="0" rIns="0">
            <a:spAutoFit/>
          </a:bodyPr>
          <a:lstStyle/>
          <a:p>
            <a:pPr algn="l">
              <a:lnSpc>
                <a:spcPts val="3679"/>
              </a:lnSpc>
            </a:pPr>
            <a:r>
              <a:rPr lang="en-US" sz="2299">
                <a:solidFill>
                  <a:srgbClr val="23403D"/>
                </a:solidFill>
                <a:latin typeface="TT Norms"/>
                <a:ea typeface="TT Norms"/>
                <a:cs typeface="TT Norms"/>
                <a:sym typeface="TT Norms"/>
              </a:rPr>
              <a:t>(2)</a:t>
            </a:r>
          </a:p>
          <a:p>
            <a:pPr algn="l">
              <a:lnSpc>
                <a:spcPts val="3679"/>
              </a:lnSpc>
            </a:pPr>
          </a:p>
          <a:p>
            <a:pPr algn="l">
              <a:lnSpc>
                <a:spcPts val="367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91394"/>
            <a:ext cx="9133714"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13</a:t>
            </a:r>
          </a:p>
          <a:p>
            <a:pPr algn="ctr">
              <a:lnSpc>
                <a:spcPts val="1249"/>
              </a:lnSpc>
            </a:pPr>
            <a:r>
              <a:rPr lang="en-US" b="true" sz="2499">
                <a:solidFill>
                  <a:srgbClr val="23403D"/>
                </a:solidFill>
                <a:latin typeface="TT Norms Bold"/>
                <a:ea typeface="TT Norms Bold"/>
                <a:cs typeface="TT Norms Bold"/>
                <a:sym typeface="TT Norms Bold"/>
              </a:rPr>
              <a:t>Departemen Bantuan Hukum dan Perlindungan Profesi</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385169"/>
            <a:ext cx="16950358" cy="11042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Berdasarkan tugas dan fungsi departemen sebagaimana dimaksud dalam Pasal 9, Departemen Bantuan Hukum dan Perlindungan Profesi mempunyai uraian tugas sebagai berikut.</a:t>
            </a:r>
          </a:p>
          <a:p>
            <a:pPr algn="l">
              <a:lnSpc>
                <a:spcPts val="298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375644"/>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28535" y="3518009"/>
            <a:ext cx="572364" cy="44475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p>
          <a:p>
            <a:pPr algn="l">
              <a:lnSpc>
                <a:spcPts val="2989"/>
              </a:lnSpc>
            </a:pPr>
            <a:r>
              <a:rPr lang="en-US" sz="2299">
                <a:solidFill>
                  <a:srgbClr val="23403D"/>
                </a:solidFill>
                <a:latin typeface="TT Norms"/>
                <a:ea typeface="TT Norms"/>
                <a:cs typeface="TT Norms"/>
                <a:sym typeface="TT Norms"/>
              </a:rPr>
              <a:t>b.</a:t>
            </a:r>
          </a:p>
          <a:p>
            <a:pPr algn="l">
              <a:lnSpc>
                <a:spcPts val="2989"/>
              </a:lnSpc>
            </a:pPr>
          </a:p>
          <a:p>
            <a:pPr algn="l">
              <a:lnSpc>
                <a:spcPts val="2989"/>
              </a:lnSpc>
            </a:pPr>
            <a:r>
              <a:rPr lang="en-US" sz="2299">
                <a:solidFill>
                  <a:srgbClr val="23403D"/>
                </a:solidFill>
                <a:latin typeface="TT Norms"/>
                <a:ea typeface="TT Norms"/>
                <a:cs typeface="TT Norms"/>
                <a:sym typeface="TT Norms"/>
              </a:rPr>
              <a:t>c.</a:t>
            </a:r>
          </a:p>
          <a:p>
            <a:pPr algn="l">
              <a:lnSpc>
                <a:spcPts val="2989"/>
              </a:lnSpc>
            </a:pPr>
          </a:p>
          <a:p>
            <a:pPr algn="l">
              <a:lnSpc>
                <a:spcPts val="2989"/>
              </a:lnSpc>
            </a:pPr>
            <a:r>
              <a:rPr lang="en-US" sz="2299">
                <a:solidFill>
                  <a:srgbClr val="23403D"/>
                </a:solidFill>
                <a:latin typeface="TT Norms"/>
                <a:ea typeface="TT Norms"/>
                <a:cs typeface="TT Norms"/>
                <a:sym typeface="TT Norms"/>
              </a:rPr>
              <a:t>d.</a:t>
            </a:r>
          </a:p>
          <a:p>
            <a:pPr algn="l">
              <a:lnSpc>
                <a:spcPts val="2989"/>
              </a:lnSpc>
            </a:pPr>
          </a:p>
          <a:p>
            <a:pPr algn="l">
              <a:lnSpc>
                <a:spcPts val="2989"/>
              </a:lnSpc>
            </a:pPr>
            <a:r>
              <a:rPr lang="en-US" sz="2299">
                <a:solidFill>
                  <a:srgbClr val="23403D"/>
                </a:solidFill>
                <a:latin typeface="TT Norms"/>
                <a:ea typeface="TT Norms"/>
                <a:cs typeface="TT Norms"/>
                <a:sym typeface="TT Norms"/>
              </a:rPr>
              <a:t>e.</a:t>
            </a:r>
          </a:p>
          <a:p>
            <a:pPr algn="l">
              <a:lnSpc>
                <a:spcPts val="2989"/>
              </a:lnSpc>
            </a:pPr>
          </a:p>
          <a:p>
            <a:pPr algn="l">
              <a:lnSpc>
                <a:spcPts val="2989"/>
              </a:lnSpc>
            </a:pPr>
            <a:r>
              <a:rPr lang="en-US" sz="2299">
                <a:solidFill>
                  <a:srgbClr val="23403D"/>
                </a:solidFill>
                <a:latin typeface="TT Norms"/>
                <a:ea typeface="TT Norms"/>
                <a:cs typeface="TT Norms"/>
                <a:sym typeface="TT Norms"/>
              </a:rPr>
              <a:t>f.</a:t>
            </a:r>
          </a:p>
          <a:p>
            <a:pPr algn="l">
              <a:lnSpc>
                <a:spcPts val="2989"/>
              </a:lnSpc>
            </a:pPr>
            <a:r>
              <a:rPr lang="en-US" sz="2299">
                <a:solidFill>
                  <a:srgbClr val="23403D"/>
                </a:solidFill>
                <a:latin typeface="TT Norms"/>
                <a:ea typeface="TT Norms"/>
                <a:cs typeface="TT Norms"/>
                <a:sym typeface="TT Norms"/>
              </a:rPr>
              <a:t>g.</a:t>
            </a:r>
          </a:p>
        </p:txBody>
      </p:sp>
      <p:sp>
        <p:nvSpPr>
          <p:cNvPr name="TextBox 28" id="28"/>
          <p:cNvSpPr txBox="true"/>
          <p:nvPr/>
        </p:nvSpPr>
        <p:spPr>
          <a:xfrm rot="0">
            <a:off x="1266825" y="3537059"/>
            <a:ext cx="8799891" cy="481901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Menjabarkan program Dasa Karsa/Mandatori PGRI hasil Kongres XXIII ke dalam rencana kegiatan departemen.</a:t>
            </a:r>
          </a:p>
          <a:p>
            <a:pPr algn="l">
              <a:lnSpc>
                <a:spcPts val="2989"/>
              </a:lnSpc>
            </a:pPr>
            <a:r>
              <a:rPr lang="en-US" sz="2299">
                <a:solidFill>
                  <a:srgbClr val="23403D"/>
                </a:solidFill>
                <a:latin typeface="TT Norms"/>
                <a:ea typeface="TT Norms"/>
                <a:cs typeface="TT Norms"/>
                <a:sym typeface="TT Norms"/>
              </a:rPr>
              <a:t>B</a:t>
            </a:r>
            <a:r>
              <a:rPr lang="en-US" sz="2299">
                <a:solidFill>
                  <a:srgbClr val="23403D"/>
                </a:solidFill>
                <a:latin typeface="TT Norms"/>
                <a:ea typeface="TT Norms"/>
                <a:cs typeface="TT Norms"/>
                <a:sym typeface="TT Norms"/>
              </a:rPr>
              <a:t>erkoordinasi dengan pihak Kepolisisan RI, Kejaksaan RI dan Pengad</a:t>
            </a:r>
            <a:r>
              <a:rPr lang="en-US" sz="2299">
                <a:solidFill>
                  <a:srgbClr val="23403D"/>
                </a:solidFill>
                <a:latin typeface="TT Norms"/>
                <a:ea typeface="TT Norms"/>
                <a:cs typeface="TT Norms"/>
                <a:sym typeface="TT Norms"/>
              </a:rPr>
              <a:t>il</a:t>
            </a:r>
            <a:r>
              <a:rPr lang="en-US" sz="2299">
                <a:solidFill>
                  <a:srgbClr val="23403D"/>
                </a:solidFill>
                <a:latin typeface="TT Norms"/>
                <a:ea typeface="TT Norms"/>
                <a:cs typeface="TT Norms"/>
                <a:sym typeface="TT Norms"/>
              </a:rPr>
              <a:t>an dalam upaya bantuan hukum dan perlindungan profesi.</a:t>
            </a:r>
          </a:p>
          <a:p>
            <a:pPr algn="l">
              <a:lnSpc>
                <a:spcPts val="2989"/>
              </a:lnSpc>
            </a:pPr>
            <a:r>
              <a:rPr lang="en-US" sz="2299">
                <a:solidFill>
                  <a:srgbClr val="23403D"/>
                </a:solidFill>
                <a:latin typeface="TT Norms"/>
                <a:ea typeface="TT Norms"/>
                <a:cs typeface="TT Norms"/>
                <a:sym typeface="TT Norms"/>
              </a:rPr>
              <a:t>Menyusun p</a:t>
            </a:r>
            <a:r>
              <a:rPr lang="en-US" sz="2299">
                <a:solidFill>
                  <a:srgbClr val="23403D"/>
                </a:solidFill>
                <a:latin typeface="TT Norms"/>
                <a:ea typeface="TT Norms"/>
                <a:cs typeface="TT Norms"/>
                <a:sym typeface="TT Norms"/>
              </a:rPr>
              <a:t>eraturan organisasi atau pedoman bantuan hukum dan perlindungan profesi.</a:t>
            </a:r>
          </a:p>
          <a:p>
            <a:pPr algn="l">
              <a:lnSpc>
                <a:spcPts val="2989"/>
              </a:lnSpc>
            </a:pPr>
            <a:r>
              <a:rPr lang="en-US" sz="2299">
                <a:solidFill>
                  <a:srgbClr val="23403D"/>
                </a:solidFill>
                <a:latin typeface="TT Norms"/>
                <a:ea typeface="TT Norms"/>
                <a:cs typeface="TT Norms"/>
                <a:sym typeface="TT Norms"/>
              </a:rPr>
              <a:t>Memperjuangkan perlindungan guru, dosen, dan tenaga kependidikan lainnya pada daerah-daerah konflik.</a:t>
            </a:r>
          </a:p>
          <a:p>
            <a:pPr algn="l">
              <a:lnSpc>
                <a:spcPts val="2989"/>
              </a:lnSpc>
            </a:pPr>
            <a:r>
              <a:rPr lang="en-US" sz="2299">
                <a:solidFill>
                  <a:srgbClr val="23403D"/>
                </a:solidFill>
                <a:latin typeface="TT Norms"/>
                <a:ea typeface="TT Norms"/>
                <a:cs typeface="TT Norms"/>
                <a:sym typeface="TT Norms"/>
              </a:rPr>
              <a:t>Memfasilitasi pembentukan LKBH PGRI di tingkat provinsi dan kabupaten/kota.</a:t>
            </a:r>
          </a:p>
          <a:p>
            <a:pPr algn="l">
              <a:lnSpc>
                <a:spcPts val="2989"/>
              </a:lnSpc>
            </a:pPr>
            <a:r>
              <a:rPr lang="en-US" sz="2299">
                <a:solidFill>
                  <a:srgbClr val="23403D"/>
                </a:solidFill>
                <a:latin typeface="TT Norms"/>
                <a:ea typeface="TT Norms"/>
                <a:cs typeface="TT Norms"/>
                <a:sym typeface="TT Norms"/>
              </a:rPr>
              <a:t>Meningkatkan peran LKBH PGRI di semua tingkatan.</a:t>
            </a:r>
          </a:p>
          <a:p>
            <a:pPr algn="l">
              <a:lnSpc>
                <a:spcPts val="2989"/>
              </a:lnSpc>
            </a:pPr>
            <a:r>
              <a:rPr lang="en-US" sz="2299">
                <a:solidFill>
                  <a:srgbClr val="23403D"/>
                </a:solidFill>
                <a:latin typeface="TT Norms"/>
                <a:ea typeface="TT Norms"/>
                <a:cs typeface="TT Norms"/>
                <a:sym typeface="TT Norms"/>
              </a:rPr>
              <a:t>Menyusun dan mensosialisasikan peraturan organisasi</a:t>
            </a:r>
            <a:r>
              <a:rPr lang="en-US" sz="2299">
                <a:solidFill>
                  <a:srgbClr val="23403D"/>
                </a:solidFill>
                <a:latin typeface="TT Norms"/>
                <a:ea typeface="TT Norms"/>
                <a:cs typeface="TT Norms"/>
                <a:sym typeface="TT Norms"/>
              </a:rPr>
              <a:t> tentang LKBH PGRI.</a:t>
            </a:r>
          </a:p>
        </p:txBody>
      </p:sp>
      <p:sp>
        <p:nvSpPr>
          <p:cNvPr name="TextBox 29" id="29"/>
          <p:cNvSpPr txBox="true"/>
          <p:nvPr/>
        </p:nvSpPr>
        <p:spPr>
          <a:xfrm rot="0">
            <a:off x="10123866" y="3084939"/>
            <a:ext cx="2285346" cy="384810"/>
          </a:xfrm>
          <a:prstGeom prst="rect">
            <a:avLst/>
          </a:prstGeom>
        </p:spPr>
        <p:txBody>
          <a:bodyPr anchor="t" rtlCol="false" tIns="0" lIns="0" bIns="0" rIns="0">
            <a:spAutoFit/>
          </a:bodyPr>
          <a:lstStyle/>
          <a:p>
            <a:pPr algn="l">
              <a:lnSpc>
                <a:spcPts val="3104"/>
              </a:lnSpc>
            </a:pPr>
            <a:r>
              <a:rPr lang="en-US" sz="22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0509250" y="3537059"/>
            <a:ext cx="7463954" cy="370459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Melaksanakan tugas-tugas organisasi yang diputuskan dalam rapat pleno atau forum organisasi lainnya berdasarkan AD/ART.</a:t>
            </a:r>
          </a:p>
          <a:p>
            <a:pPr algn="l">
              <a:lnSpc>
                <a:spcPts val="2989"/>
              </a:lnSpc>
            </a:pPr>
            <a:r>
              <a:rPr lang="en-US" sz="2299">
                <a:solidFill>
                  <a:srgbClr val="23403D"/>
                </a:solidFill>
                <a:latin typeface="TT Norms"/>
                <a:ea typeface="TT Norms"/>
                <a:cs typeface="TT Norms"/>
                <a:sym typeface="TT Norms"/>
              </a:rPr>
              <a:t>Mensosialisasikan program kerja tentang bantuan hukum dan perlindungan profesi.</a:t>
            </a:r>
          </a:p>
          <a:p>
            <a:pPr algn="l">
              <a:lnSpc>
                <a:spcPts val="2989"/>
              </a:lnSpc>
            </a:pPr>
            <a:r>
              <a:rPr lang="en-US" sz="2299">
                <a:solidFill>
                  <a:srgbClr val="23403D"/>
                </a:solidFill>
                <a:latin typeface="TT Norms"/>
                <a:ea typeface="TT Norms"/>
                <a:cs typeface="TT Norms"/>
                <a:sym typeface="TT Norms"/>
              </a:rPr>
              <a:t>Melakukan pendampingan dan turut menyelesaikan permasalahan hukum para guru, dosen, dan tenaga kependidikan lainnya yang mengalami permasalahan yang berhubungan dengan tugas keprofesian.</a:t>
            </a:r>
          </a:p>
          <a:p>
            <a:pPr algn="l">
              <a:lnSpc>
                <a:spcPts val="298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elaksanakan evalu</a:t>
            </a:r>
            <a:r>
              <a:rPr lang="en-US" sz="2299">
                <a:solidFill>
                  <a:srgbClr val="23403D"/>
                </a:solidFill>
                <a:latin typeface="TT Norms"/>
                <a:ea typeface="TT Norms"/>
                <a:cs typeface="TT Norms"/>
                <a:sym typeface="TT Norms"/>
              </a:rPr>
              <a:t>asi dan pelaporan.</a:t>
            </a:r>
          </a:p>
        </p:txBody>
      </p:sp>
      <p:sp>
        <p:nvSpPr>
          <p:cNvPr name="TextBox 31" id="31"/>
          <p:cNvSpPr txBox="true"/>
          <p:nvPr/>
        </p:nvSpPr>
        <p:spPr>
          <a:xfrm rot="0">
            <a:off x="10194493" y="3508484"/>
            <a:ext cx="572364" cy="40760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b.</a:t>
            </a:r>
          </a:p>
          <a:p>
            <a:pPr algn="l">
              <a:lnSpc>
                <a:spcPts val="2989"/>
              </a:lnSpc>
            </a:pPr>
          </a:p>
          <a:p>
            <a:pPr algn="l">
              <a:lnSpc>
                <a:spcPts val="2989"/>
              </a:lnSpc>
            </a:pPr>
            <a:r>
              <a:rPr lang="en-US" sz="2299">
                <a:solidFill>
                  <a:srgbClr val="23403D"/>
                </a:solidFill>
                <a:latin typeface="TT Norms"/>
                <a:ea typeface="TT Norms"/>
                <a:cs typeface="TT Norms"/>
                <a:sym typeface="TT Norms"/>
              </a:rPr>
              <a:t>c.</a:t>
            </a:r>
          </a:p>
          <a:p>
            <a:pPr algn="l">
              <a:lnSpc>
                <a:spcPts val="2989"/>
              </a:lnSpc>
            </a:pP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d.</a:t>
            </a:r>
          </a:p>
          <a:p>
            <a:pPr algn="l">
              <a:lnSpc>
                <a:spcPts val="2989"/>
              </a:lnSpc>
            </a:pPr>
          </a:p>
        </p:txBody>
      </p:sp>
      <p:sp>
        <p:nvSpPr>
          <p:cNvPr name="TextBox 32" id="32"/>
          <p:cNvSpPr txBox="true"/>
          <p:nvPr/>
        </p:nvSpPr>
        <p:spPr>
          <a:xfrm rot="0">
            <a:off x="878041" y="8427444"/>
            <a:ext cx="16950358"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Dalam melaksanakan tugasnya Ketua Departemen Penegakan Kode Etik dan Advokasi bersama Ketua Pengurus Besar PGRI yang membidanginya melakukan koordinasi sebagaimana diatur dalam Pasal 4 ayat (4) keputusan ini.</a:t>
            </a:r>
          </a:p>
          <a:p>
            <a:pPr algn="l">
              <a:lnSpc>
                <a:spcPts val="2989"/>
              </a:lnSpc>
            </a:pPr>
            <a:r>
              <a:rPr lang="en-US" sz="2299">
                <a:solidFill>
                  <a:srgbClr val="23403D"/>
                </a:solidFill>
                <a:latin typeface="TT Norms"/>
                <a:ea typeface="TT Norms"/>
                <a:cs typeface="TT Norms"/>
                <a:sym typeface="TT Norms"/>
              </a:rPr>
              <a:t>Dalam melaksanaan tugasnya Penegakan Kode Etik dan Advokasi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475386" y="8416979"/>
            <a:ext cx="572364" cy="11042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(2)</a:t>
            </a:r>
          </a:p>
          <a:p>
            <a:pPr algn="l">
              <a:lnSpc>
                <a:spcPts val="2989"/>
              </a:lnSpc>
            </a:pPr>
          </a:p>
          <a:p>
            <a:pPr algn="l">
              <a:lnSpc>
                <a:spcPts val="298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131784"/>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075"/>
            <a:ext cx="9133714"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14</a:t>
            </a:r>
          </a:p>
          <a:p>
            <a:pPr algn="ctr">
              <a:lnSpc>
                <a:spcPts val="1249"/>
              </a:lnSpc>
            </a:pPr>
            <a:r>
              <a:rPr lang="en-US" b="true" sz="2499">
                <a:solidFill>
                  <a:srgbClr val="23403D"/>
                </a:solidFill>
                <a:latin typeface="TT Norms Bold"/>
                <a:ea typeface="TT Norms Bold"/>
                <a:cs typeface="TT Norms Bold"/>
                <a:sym typeface="TT Norms Bold"/>
              </a:rPr>
              <a:t>Departemen Penelitian dan Pengabdian Masyarakat</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304225"/>
            <a:ext cx="16950358" cy="100012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Berdasarkan tugas dan fungsi departemen sebagaimana dimaksud dalam Pasal 9, Departemen Penelitian dan Pengabdian Masyarakat mempunyai uraian tugas sebagai berikut.</a:t>
            </a:r>
          </a:p>
          <a:p>
            <a:pPr algn="l">
              <a:lnSpc>
                <a:spcPts val="2639"/>
              </a:lnSpc>
            </a:pPr>
            <a:r>
              <a:rPr lang="en-US" sz="21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256754"/>
            <a:ext cx="572364" cy="143891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(1)</a:t>
            </a:r>
          </a:p>
          <a:p>
            <a:pPr algn="l">
              <a:lnSpc>
                <a:spcPts val="2859"/>
              </a:lnSpc>
            </a:pPr>
          </a:p>
          <a:p>
            <a:pPr algn="l">
              <a:lnSpc>
                <a:spcPts val="2859"/>
              </a:lnSpc>
            </a:pPr>
          </a:p>
          <a:p>
            <a:pPr algn="l">
              <a:lnSpc>
                <a:spcPts val="2859"/>
              </a:lnSpc>
            </a:pPr>
          </a:p>
        </p:txBody>
      </p:sp>
      <p:sp>
        <p:nvSpPr>
          <p:cNvPr name="TextBox 27" id="27"/>
          <p:cNvSpPr txBox="true"/>
          <p:nvPr/>
        </p:nvSpPr>
        <p:spPr>
          <a:xfrm rot="0">
            <a:off x="938060" y="3286869"/>
            <a:ext cx="572364" cy="5038725"/>
          </a:xfrm>
          <a:prstGeom prst="rect">
            <a:avLst/>
          </a:prstGeom>
        </p:spPr>
        <p:txBody>
          <a:bodyPr anchor="t" rtlCol="false" tIns="0" lIns="0" bIns="0" rIns="0">
            <a:spAutoFit/>
          </a:bodyPr>
          <a:lstStyle/>
          <a:p>
            <a:pPr algn="l">
              <a:lnSpc>
                <a:spcPts val="2520"/>
              </a:lnSpc>
            </a:pPr>
            <a:r>
              <a:rPr lang="en-US" sz="2100">
                <a:solidFill>
                  <a:srgbClr val="23403D"/>
                </a:solidFill>
                <a:latin typeface="TT Norms"/>
                <a:ea typeface="TT Norms"/>
                <a:cs typeface="TT Norms"/>
                <a:sym typeface="TT Norms"/>
              </a:rPr>
              <a:t>a.</a:t>
            </a:r>
          </a:p>
          <a:p>
            <a:pPr algn="l">
              <a:lnSpc>
                <a:spcPts val="2520"/>
              </a:lnSpc>
            </a:pPr>
          </a:p>
          <a:p>
            <a:pPr algn="l">
              <a:lnSpc>
                <a:spcPts val="2520"/>
              </a:lnSpc>
            </a:pPr>
            <a:r>
              <a:rPr lang="en-US" sz="2100">
                <a:solidFill>
                  <a:srgbClr val="23403D"/>
                </a:solidFill>
                <a:latin typeface="TT Norms"/>
                <a:ea typeface="TT Norms"/>
                <a:cs typeface="TT Norms"/>
                <a:sym typeface="TT Norms"/>
              </a:rPr>
              <a:t>b.</a:t>
            </a:r>
          </a:p>
          <a:p>
            <a:pPr algn="l">
              <a:lnSpc>
                <a:spcPts val="2520"/>
              </a:lnSpc>
            </a:pPr>
          </a:p>
          <a:p>
            <a:pPr algn="l">
              <a:lnSpc>
                <a:spcPts val="2520"/>
              </a:lnSpc>
            </a:pPr>
            <a:r>
              <a:rPr lang="en-US" sz="2100">
                <a:solidFill>
                  <a:srgbClr val="23403D"/>
                </a:solidFill>
                <a:latin typeface="TT Norms"/>
                <a:ea typeface="TT Norms"/>
                <a:cs typeface="TT Norms"/>
                <a:sym typeface="TT Norms"/>
              </a:rPr>
              <a:t>c.</a:t>
            </a:r>
          </a:p>
          <a:p>
            <a:pPr algn="l">
              <a:lnSpc>
                <a:spcPts val="2520"/>
              </a:lnSpc>
            </a:pPr>
            <a:r>
              <a:rPr lang="en-US" sz="2100">
                <a:solidFill>
                  <a:srgbClr val="23403D"/>
                </a:solidFill>
                <a:latin typeface="TT Norms"/>
                <a:ea typeface="TT Norms"/>
                <a:cs typeface="TT Norms"/>
                <a:sym typeface="TT Norms"/>
              </a:rPr>
              <a:t>d.</a:t>
            </a:r>
          </a:p>
          <a:p>
            <a:pPr algn="l">
              <a:lnSpc>
                <a:spcPts val="2520"/>
              </a:lnSpc>
            </a:pPr>
          </a:p>
          <a:p>
            <a:pPr algn="l">
              <a:lnSpc>
                <a:spcPts val="2520"/>
              </a:lnSpc>
            </a:pPr>
            <a:r>
              <a:rPr lang="en-US" sz="2100">
                <a:solidFill>
                  <a:srgbClr val="23403D"/>
                </a:solidFill>
                <a:latin typeface="TT Norms"/>
                <a:ea typeface="TT Norms"/>
                <a:cs typeface="TT Norms"/>
                <a:sym typeface="TT Norms"/>
              </a:rPr>
              <a:t>e.</a:t>
            </a:r>
          </a:p>
          <a:p>
            <a:pPr algn="l">
              <a:lnSpc>
                <a:spcPts val="2520"/>
              </a:lnSpc>
            </a:pPr>
          </a:p>
          <a:p>
            <a:pPr algn="l">
              <a:lnSpc>
                <a:spcPts val="2520"/>
              </a:lnSpc>
            </a:pPr>
            <a:r>
              <a:rPr lang="en-US" sz="2100">
                <a:solidFill>
                  <a:srgbClr val="23403D"/>
                </a:solidFill>
                <a:latin typeface="TT Norms"/>
                <a:ea typeface="TT Norms"/>
                <a:cs typeface="TT Norms"/>
                <a:sym typeface="TT Norms"/>
              </a:rPr>
              <a:t>f.</a:t>
            </a:r>
          </a:p>
          <a:p>
            <a:pPr algn="l">
              <a:lnSpc>
                <a:spcPts val="2520"/>
              </a:lnSpc>
            </a:pPr>
          </a:p>
          <a:p>
            <a:pPr algn="l">
              <a:lnSpc>
                <a:spcPts val="2520"/>
              </a:lnSpc>
            </a:pPr>
            <a:r>
              <a:rPr lang="en-US" sz="2100">
                <a:solidFill>
                  <a:srgbClr val="23403D"/>
                </a:solidFill>
                <a:latin typeface="TT Norms"/>
                <a:ea typeface="TT Norms"/>
                <a:cs typeface="TT Norms"/>
                <a:sym typeface="TT Norms"/>
              </a:rPr>
              <a:t>g.</a:t>
            </a:r>
          </a:p>
          <a:p>
            <a:pPr algn="l">
              <a:lnSpc>
                <a:spcPts val="2520"/>
              </a:lnSpc>
            </a:pPr>
          </a:p>
          <a:p>
            <a:pPr algn="l">
              <a:lnSpc>
                <a:spcPts val="2520"/>
              </a:lnSpc>
            </a:pPr>
            <a:r>
              <a:rPr lang="en-US" sz="2100">
                <a:solidFill>
                  <a:srgbClr val="23403D"/>
                </a:solidFill>
                <a:latin typeface="TT Norms"/>
                <a:ea typeface="TT Norms"/>
                <a:cs typeface="TT Norms"/>
                <a:sym typeface="TT Norms"/>
              </a:rPr>
              <a:t>h.</a:t>
            </a:r>
          </a:p>
          <a:p>
            <a:pPr algn="l">
              <a:lnSpc>
                <a:spcPts val="2520"/>
              </a:lnSpc>
            </a:pPr>
          </a:p>
          <a:p>
            <a:pPr algn="l">
              <a:lnSpc>
                <a:spcPts val="2520"/>
              </a:lnSpc>
            </a:pPr>
            <a:r>
              <a:rPr lang="en-US" sz="2100">
                <a:solidFill>
                  <a:srgbClr val="23403D"/>
                </a:solidFill>
                <a:latin typeface="TT Norms"/>
                <a:ea typeface="TT Norms"/>
                <a:cs typeface="TT Norms"/>
                <a:sym typeface="TT Norms"/>
              </a:rPr>
              <a:t>i.</a:t>
            </a:r>
          </a:p>
        </p:txBody>
      </p:sp>
      <p:sp>
        <p:nvSpPr>
          <p:cNvPr name="TextBox 28" id="28"/>
          <p:cNvSpPr txBox="true"/>
          <p:nvPr/>
        </p:nvSpPr>
        <p:spPr>
          <a:xfrm rot="0">
            <a:off x="1257300" y="3304350"/>
            <a:ext cx="9999714" cy="5353050"/>
          </a:xfrm>
          <a:prstGeom prst="rect">
            <a:avLst/>
          </a:prstGeom>
        </p:spPr>
        <p:txBody>
          <a:bodyPr anchor="t" rtlCol="false" tIns="0" lIns="0" bIns="0" rIns="0">
            <a:spAutoFit/>
          </a:bodyPr>
          <a:lstStyle/>
          <a:p>
            <a:pPr algn="l">
              <a:lnSpc>
                <a:spcPts val="2520"/>
              </a:lnSpc>
            </a:pPr>
            <a:r>
              <a:rPr lang="en-US" sz="2100">
                <a:solidFill>
                  <a:srgbClr val="23403D"/>
                </a:solidFill>
                <a:latin typeface="TT Norms"/>
                <a:ea typeface="TT Norms"/>
                <a:cs typeface="TT Norms"/>
                <a:sym typeface="TT Norms"/>
              </a:rPr>
              <a:t>Menjabarkan program Dasa Karsa/Mandatori PGRI hasil Kongres XXIII PGRI ke dalam rencana kegiatan.</a:t>
            </a:r>
          </a:p>
          <a:p>
            <a:pPr algn="l">
              <a:lnSpc>
                <a:spcPts val="2520"/>
              </a:lnSpc>
            </a:pPr>
            <a:r>
              <a:rPr lang="en-US" sz="2100">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520"/>
              </a:lnSpc>
            </a:pPr>
            <a:r>
              <a:rPr lang="en-US" sz="2100">
                <a:solidFill>
                  <a:srgbClr val="23403D"/>
                </a:solidFill>
                <a:latin typeface="TT Norms"/>
                <a:ea typeface="TT Norms"/>
                <a:cs typeface="TT Norms"/>
                <a:sym typeface="TT Norms"/>
              </a:rPr>
              <a:t>Mengkaji dan mengana</a:t>
            </a:r>
            <a:r>
              <a:rPr lang="en-US" sz="2100">
                <a:solidFill>
                  <a:srgbClr val="23403D"/>
                </a:solidFill>
                <a:latin typeface="TT Norms"/>
                <a:ea typeface="TT Norms"/>
                <a:cs typeface="TT Norms"/>
                <a:sym typeface="TT Norms"/>
              </a:rPr>
              <a:t>lisis kebijak</a:t>
            </a:r>
            <a:r>
              <a:rPr lang="en-US" sz="2100">
                <a:solidFill>
                  <a:srgbClr val="23403D"/>
                </a:solidFill>
                <a:latin typeface="TT Norms"/>
                <a:ea typeface="TT Norms"/>
                <a:cs typeface="TT Norms"/>
                <a:sym typeface="TT Norms"/>
              </a:rPr>
              <a:t>an pendidikan dan guru.</a:t>
            </a:r>
          </a:p>
          <a:p>
            <a:pPr algn="l">
              <a:lnSpc>
                <a:spcPts val="2520"/>
              </a:lnSpc>
            </a:pPr>
            <a:r>
              <a:rPr lang="en-US" sz="2100">
                <a:solidFill>
                  <a:srgbClr val="23403D"/>
                </a:solidFill>
                <a:latin typeface="TT Norms"/>
                <a:ea typeface="TT Norms"/>
                <a:cs typeface="TT Norms"/>
                <a:sym typeface="TT Norms"/>
              </a:rPr>
              <a:t>Mengembangkan gagasan-gagasan baru dan pemikiran yang inovatif melalui hasil kajian dan penelitian.</a:t>
            </a:r>
          </a:p>
          <a:p>
            <a:pPr algn="l">
              <a:lnSpc>
                <a:spcPts val="2520"/>
              </a:lnSpc>
            </a:pPr>
            <a:r>
              <a:rPr lang="en-US" sz="2100">
                <a:solidFill>
                  <a:srgbClr val="23403D"/>
                </a:solidFill>
                <a:latin typeface="TT Norms"/>
                <a:ea typeface="TT Norms"/>
                <a:cs typeface="TT Norms"/>
                <a:sym typeface="TT Norms"/>
              </a:rPr>
              <a:t>Mengadakan p</a:t>
            </a:r>
            <a:r>
              <a:rPr lang="en-US" sz="2100">
                <a:solidFill>
                  <a:srgbClr val="23403D"/>
                </a:solidFill>
                <a:latin typeface="TT Norms"/>
                <a:ea typeface="TT Norms"/>
                <a:cs typeface="TT Norms"/>
                <a:sym typeface="TT Norms"/>
              </a:rPr>
              <a:t>enelitian tentang kondisi pendidikan di Indonesia pada umumnya dan khususnya kondisi guru Indonesia.</a:t>
            </a:r>
          </a:p>
          <a:p>
            <a:pPr algn="l">
              <a:lnSpc>
                <a:spcPts val="2520"/>
              </a:lnSpc>
            </a:pPr>
            <a:r>
              <a:rPr lang="en-US" sz="2100">
                <a:solidFill>
                  <a:srgbClr val="23403D"/>
                </a:solidFill>
                <a:latin typeface="TT Norms"/>
                <a:ea typeface="TT Norms"/>
                <a:cs typeface="TT Norms"/>
                <a:sym typeface="TT Norms"/>
              </a:rPr>
              <a:t>Mengadakan kerjasama penelitian dengan Badan Riset dan Inovasi Nasional (BRIN), dan instansi/lembaga terkait.</a:t>
            </a:r>
          </a:p>
          <a:p>
            <a:pPr algn="l">
              <a:lnSpc>
                <a:spcPts val="2520"/>
              </a:lnSpc>
            </a:pPr>
            <a:r>
              <a:rPr lang="en-US" sz="2100">
                <a:solidFill>
                  <a:srgbClr val="23403D"/>
                </a:solidFill>
                <a:latin typeface="TT Norms"/>
                <a:ea typeface="TT Norms"/>
                <a:cs typeface="TT Norms"/>
                <a:sym typeface="TT Norms"/>
              </a:rPr>
              <a:t>Mempublikasikan temuan penelitian tentang pendidikan dan guru melalui jurnal ilmiah yang diterbitkan PGRI.</a:t>
            </a:r>
          </a:p>
          <a:p>
            <a:pPr algn="l">
              <a:lnSpc>
                <a:spcPts val="2520"/>
              </a:lnSpc>
            </a:pPr>
            <a:r>
              <a:rPr lang="en-US" sz="2100">
                <a:solidFill>
                  <a:srgbClr val="23403D"/>
                </a:solidFill>
                <a:latin typeface="TT Norms"/>
                <a:ea typeface="TT Norms"/>
                <a:cs typeface="TT Norms"/>
                <a:sym typeface="TT Norms"/>
              </a:rPr>
              <a:t>Bekerjasama dengan pihak-pihak terkait baik dalam maupun luar negeri untuk melakukan penelitian.</a:t>
            </a:r>
          </a:p>
          <a:p>
            <a:pPr algn="l">
              <a:lnSpc>
                <a:spcPts val="2520"/>
              </a:lnSpc>
            </a:pPr>
            <a:r>
              <a:rPr lang="en-US" sz="2100">
                <a:solidFill>
                  <a:srgbClr val="23403D"/>
                </a:solidFill>
                <a:latin typeface="TT Norms"/>
                <a:ea typeface="TT Norms"/>
                <a:cs typeface="TT Norms"/>
                <a:sym typeface="TT Norms"/>
              </a:rPr>
              <a:t>Mengembangkan model pengelolaan organisasi PGRI yang modern dengan berbasis</a:t>
            </a:r>
            <a:r>
              <a:rPr lang="en-US" sz="2100">
                <a:solidFill>
                  <a:srgbClr val="23403D"/>
                </a:solidFill>
                <a:latin typeface="TT Norms"/>
                <a:ea typeface="TT Norms"/>
                <a:cs typeface="TT Norms"/>
                <a:sym typeface="TT Norms"/>
              </a:rPr>
              <a:t> teknologi informasi.</a:t>
            </a:r>
          </a:p>
        </p:txBody>
      </p:sp>
      <p:sp>
        <p:nvSpPr>
          <p:cNvPr name="TextBox 29" id="29"/>
          <p:cNvSpPr txBox="true"/>
          <p:nvPr/>
        </p:nvSpPr>
        <p:spPr>
          <a:xfrm rot="0">
            <a:off x="11838903" y="2957159"/>
            <a:ext cx="2285346" cy="358140"/>
          </a:xfrm>
          <a:prstGeom prst="rect">
            <a:avLst/>
          </a:prstGeom>
        </p:spPr>
        <p:txBody>
          <a:bodyPr anchor="t" rtlCol="false" tIns="0" lIns="0" bIns="0" rIns="0">
            <a:spAutoFit/>
          </a:bodyPr>
          <a:lstStyle/>
          <a:p>
            <a:pPr algn="l">
              <a:lnSpc>
                <a:spcPts val="2969"/>
              </a:lnSpc>
            </a:pPr>
            <a:r>
              <a:rPr lang="en-US" sz="21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1867478" y="3362924"/>
            <a:ext cx="5846028" cy="500062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Mengembangkan model dan konsep terbaru dalam bidang pendidikan terutama yang menunjang profesionalitas guru.</a:t>
            </a:r>
          </a:p>
          <a:p>
            <a:pPr algn="l">
              <a:lnSpc>
                <a:spcPts val="2639"/>
              </a:lnSpc>
            </a:pPr>
            <a:r>
              <a:rPr lang="en-US" sz="2199">
                <a:solidFill>
                  <a:srgbClr val="23403D"/>
                </a:solidFill>
                <a:latin typeface="TT Norms"/>
                <a:ea typeface="TT Norms"/>
                <a:cs typeface="TT Norms"/>
                <a:sym typeface="TT Norms"/>
              </a:rPr>
              <a:t>Melaksanakan kerjasama penelitian dengan organisasi sosial dan organisasi kemanusiaan baik dalam maupun luar negeri.</a:t>
            </a:r>
          </a:p>
          <a:p>
            <a:pPr algn="l">
              <a:lnSpc>
                <a:spcPts val="2639"/>
              </a:lnSpc>
            </a:pPr>
            <a:r>
              <a:rPr lang="en-US" sz="2199">
                <a:solidFill>
                  <a:srgbClr val="23403D"/>
                </a:solidFill>
                <a:latin typeface="TT Norms"/>
                <a:ea typeface="TT Norms"/>
                <a:cs typeface="TT Norms"/>
                <a:sym typeface="TT Norms"/>
              </a:rPr>
              <a:t>Menyiapkan materi terkait dengan isu-isu aktual tentang kebijakan pendidikan dan guru.</a:t>
            </a:r>
          </a:p>
          <a:p>
            <a:pPr algn="l">
              <a:lnSpc>
                <a:spcPts val="2639"/>
              </a:lnSpc>
            </a:pPr>
            <a:r>
              <a:rPr lang="en-US" sz="2199">
                <a:solidFill>
                  <a:srgbClr val="23403D"/>
                </a:solidFill>
                <a:latin typeface="TT Norms"/>
                <a:ea typeface="TT Norms"/>
                <a:cs typeface="TT Norms"/>
                <a:sym typeface="TT Norms"/>
              </a:rPr>
              <a:t>Melaksanakan program layanan bagi guru pensiunan dan keluarga guru yang tidak mampu, tertimpa bencana alam dan daerah konflik.</a:t>
            </a:r>
          </a:p>
          <a:p>
            <a:pPr algn="l">
              <a:lnSpc>
                <a:spcPts val="2639"/>
              </a:lnSpc>
            </a:pPr>
            <a:r>
              <a:rPr lang="en-US" sz="2199">
                <a:solidFill>
                  <a:srgbClr val="23403D"/>
                </a:solidFill>
                <a:latin typeface="TT Norms"/>
                <a:ea typeface="TT Norms"/>
                <a:cs typeface="TT Norms"/>
                <a:sym typeface="TT Norms"/>
              </a:rPr>
              <a:t>Melaksanakan pembinaan kebersamaan, kekeluargaan, dan kesetiakawanan sosial.</a:t>
            </a:r>
          </a:p>
          <a:p>
            <a:pPr algn="l">
              <a:lnSpc>
                <a:spcPts val="2639"/>
              </a:lnSpc>
            </a:pPr>
            <a:r>
              <a:rPr lang="en-US" sz="2199">
                <a:solidFill>
                  <a:srgbClr val="23403D"/>
                </a:solidFill>
                <a:latin typeface="TT Norms"/>
                <a:ea typeface="TT Norms"/>
                <a:cs typeface="TT Norms"/>
                <a:sym typeface="TT Norms"/>
              </a:rPr>
              <a:t>M</a:t>
            </a:r>
            <a:r>
              <a:rPr lang="en-US" sz="2199">
                <a:solidFill>
                  <a:srgbClr val="23403D"/>
                </a:solidFill>
                <a:latin typeface="TT Norms"/>
                <a:ea typeface="TT Norms"/>
                <a:cs typeface="TT Norms"/>
                <a:sym typeface="TT Norms"/>
              </a:rPr>
              <a:t>elaksanakan evalu</a:t>
            </a:r>
            <a:r>
              <a:rPr lang="en-US" sz="2199">
                <a:solidFill>
                  <a:srgbClr val="23403D"/>
                </a:solidFill>
                <a:latin typeface="TT Norms"/>
                <a:ea typeface="TT Norms"/>
                <a:cs typeface="TT Norms"/>
                <a:sym typeface="TT Norms"/>
              </a:rPr>
              <a:t>asi dan pelaporan.</a:t>
            </a:r>
          </a:p>
        </p:txBody>
      </p:sp>
      <p:sp>
        <p:nvSpPr>
          <p:cNvPr name="TextBox 31" id="31"/>
          <p:cNvSpPr txBox="true"/>
          <p:nvPr/>
        </p:nvSpPr>
        <p:spPr>
          <a:xfrm rot="0">
            <a:off x="11562246" y="3343874"/>
            <a:ext cx="572364" cy="5334000"/>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a.</a:t>
            </a:r>
          </a:p>
          <a:p>
            <a:pPr algn="l">
              <a:lnSpc>
                <a:spcPts val="2639"/>
              </a:lnSpc>
            </a:pPr>
          </a:p>
          <a:p>
            <a:pPr algn="l">
              <a:lnSpc>
                <a:spcPts val="2639"/>
              </a:lnSpc>
            </a:pPr>
          </a:p>
          <a:p>
            <a:pPr algn="l">
              <a:lnSpc>
                <a:spcPts val="2639"/>
              </a:lnSpc>
            </a:pPr>
            <a:r>
              <a:rPr lang="en-US" sz="2199">
                <a:solidFill>
                  <a:srgbClr val="23403D"/>
                </a:solidFill>
                <a:latin typeface="TT Norms"/>
                <a:ea typeface="TT Norms"/>
                <a:cs typeface="TT Norms"/>
                <a:sym typeface="TT Norms"/>
              </a:rPr>
              <a:t>b.</a:t>
            </a:r>
          </a:p>
          <a:p>
            <a:pPr algn="l">
              <a:lnSpc>
                <a:spcPts val="2639"/>
              </a:lnSpc>
            </a:pPr>
          </a:p>
          <a:p>
            <a:pPr algn="l">
              <a:lnSpc>
                <a:spcPts val="2639"/>
              </a:lnSpc>
            </a:pPr>
          </a:p>
          <a:p>
            <a:pPr algn="l">
              <a:lnSpc>
                <a:spcPts val="2639"/>
              </a:lnSpc>
            </a:pPr>
            <a:r>
              <a:rPr lang="en-US" sz="2199">
                <a:solidFill>
                  <a:srgbClr val="23403D"/>
                </a:solidFill>
                <a:latin typeface="TT Norms"/>
                <a:ea typeface="TT Norms"/>
                <a:cs typeface="TT Norms"/>
                <a:sym typeface="TT Norms"/>
              </a:rPr>
              <a:t>c</a:t>
            </a:r>
          </a:p>
          <a:p>
            <a:pPr algn="l">
              <a:lnSpc>
                <a:spcPts val="2639"/>
              </a:lnSpc>
            </a:pPr>
          </a:p>
          <a:p>
            <a:pPr algn="l">
              <a:lnSpc>
                <a:spcPts val="2639"/>
              </a:lnSpc>
            </a:pPr>
            <a:r>
              <a:rPr lang="en-US" sz="2199">
                <a:solidFill>
                  <a:srgbClr val="23403D"/>
                </a:solidFill>
                <a:latin typeface="TT Norms"/>
                <a:ea typeface="TT Norms"/>
                <a:cs typeface="TT Norms"/>
                <a:sym typeface="TT Norms"/>
              </a:rPr>
              <a:t>d.</a:t>
            </a:r>
          </a:p>
          <a:p>
            <a:pPr algn="l">
              <a:lnSpc>
                <a:spcPts val="2639"/>
              </a:lnSpc>
            </a:pPr>
          </a:p>
          <a:p>
            <a:pPr algn="l">
              <a:lnSpc>
                <a:spcPts val="2639"/>
              </a:lnSpc>
            </a:pPr>
          </a:p>
          <a:p>
            <a:pPr algn="l">
              <a:lnSpc>
                <a:spcPts val="2639"/>
              </a:lnSpc>
            </a:pPr>
          </a:p>
          <a:p>
            <a:pPr algn="l">
              <a:lnSpc>
                <a:spcPts val="2639"/>
              </a:lnSpc>
            </a:pPr>
            <a:r>
              <a:rPr lang="en-US" sz="2199">
                <a:solidFill>
                  <a:srgbClr val="23403D"/>
                </a:solidFill>
                <a:latin typeface="TT Norms"/>
                <a:ea typeface="TT Norms"/>
                <a:cs typeface="TT Norms"/>
                <a:sym typeface="TT Norms"/>
              </a:rPr>
              <a:t>e.</a:t>
            </a:r>
          </a:p>
          <a:p>
            <a:pPr algn="l">
              <a:lnSpc>
                <a:spcPts val="2639"/>
              </a:lnSpc>
            </a:pPr>
          </a:p>
          <a:p>
            <a:pPr algn="l">
              <a:lnSpc>
                <a:spcPts val="2639"/>
              </a:lnSpc>
            </a:pPr>
            <a:r>
              <a:rPr lang="en-US" sz="2199">
                <a:solidFill>
                  <a:srgbClr val="23403D"/>
                </a:solidFill>
                <a:latin typeface="TT Norms"/>
                <a:ea typeface="TT Norms"/>
                <a:cs typeface="TT Norms"/>
                <a:sym typeface="TT Norms"/>
              </a:rPr>
              <a:t>f.</a:t>
            </a:r>
          </a:p>
          <a:p>
            <a:pPr algn="l">
              <a:lnSpc>
                <a:spcPts val="2639"/>
              </a:lnSpc>
            </a:pPr>
          </a:p>
        </p:txBody>
      </p:sp>
      <p:sp>
        <p:nvSpPr>
          <p:cNvPr name="TextBox 32" id="32"/>
          <p:cNvSpPr txBox="true"/>
          <p:nvPr/>
        </p:nvSpPr>
        <p:spPr>
          <a:xfrm rot="0">
            <a:off x="878041" y="8714550"/>
            <a:ext cx="16950358" cy="1333500"/>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Dalam melaksanakan tugasnya Ketua Departemen Penelitian dan Pengabdian Masyarakat berkoordinasi dengan Ketua yang mengkoordinasikannya sebagaimana diatur dalam Pasal 4 ayat (4) keputusan ini.</a:t>
            </a:r>
          </a:p>
          <a:p>
            <a:pPr algn="l">
              <a:lnSpc>
                <a:spcPts val="2639"/>
              </a:lnSpc>
            </a:pPr>
            <a:r>
              <a:rPr lang="en-US" sz="2199">
                <a:solidFill>
                  <a:srgbClr val="23403D"/>
                </a:solidFill>
                <a:latin typeface="TT Norms"/>
                <a:ea typeface="TT Norms"/>
                <a:cs typeface="TT Norms"/>
                <a:sym typeface="TT Norms"/>
              </a:rPr>
              <a:t>Dalam melaksanakan tugasnya Ketua Departemen Penelitian dan Pengabdian Masyarakat dapat berkolaborasi dan bersinergi dengan Departemen dan Perangkat Kelen</a:t>
            </a:r>
            <a:r>
              <a:rPr lang="en-US" sz="2199">
                <a:solidFill>
                  <a:srgbClr val="23403D"/>
                </a:solidFill>
                <a:latin typeface="TT Norms"/>
                <a:ea typeface="TT Norms"/>
                <a:cs typeface="TT Norms"/>
                <a:sym typeface="TT Norms"/>
              </a:rPr>
              <a:t>g</a:t>
            </a:r>
            <a:r>
              <a:rPr lang="en-US" sz="2199">
                <a:solidFill>
                  <a:srgbClr val="23403D"/>
                </a:solidFill>
                <a:latin typeface="TT Norms"/>
                <a:ea typeface="TT Norms"/>
                <a:cs typeface="TT Norms"/>
                <a:sym typeface="TT Norms"/>
              </a:rPr>
              <a:t>k</a:t>
            </a:r>
            <a:r>
              <a:rPr lang="en-US" sz="2199">
                <a:solidFill>
                  <a:srgbClr val="23403D"/>
                </a:solidFill>
                <a:latin typeface="TT Norms"/>
                <a:ea typeface="TT Norms"/>
                <a:cs typeface="TT Norms"/>
                <a:sym typeface="TT Norms"/>
              </a:rPr>
              <a:t>a</a:t>
            </a:r>
            <a:r>
              <a:rPr lang="en-US" sz="2199">
                <a:solidFill>
                  <a:srgbClr val="23403D"/>
                </a:solidFill>
                <a:latin typeface="TT Norms"/>
                <a:ea typeface="TT Norms"/>
                <a:cs typeface="TT Norms"/>
                <a:sym typeface="TT Norms"/>
              </a:rPr>
              <a:t>pakan</a:t>
            </a:r>
            <a:r>
              <a:rPr lang="en-US" sz="2199">
                <a:solidFill>
                  <a:srgbClr val="23403D"/>
                </a:solidFill>
                <a:latin typeface="TT Norms"/>
                <a:ea typeface="TT Norms"/>
                <a:cs typeface="TT Norms"/>
                <a:sym typeface="TT Norms"/>
              </a:rPr>
              <a:t> </a:t>
            </a:r>
            <a:r>
              <a:rPr lang="en-US" sz="2199">
                <a:solidFill>
                  <a:srgbClr val="23403D"/>
                </a:solidFill>
                <a:latin typeface="TT Norms"/>
                <a:ea typeface="TT Norms"/>
                <a:cs typeface="TT Norms"/>
                <a:sym typeface="TT Norms"/>
              </a:rPr>
              <a:t>O</a:t>
            </a:r>
            <a:r>
              <a:rPr lang="en-US" sz="2199">
                <a:solidFill>
                  <a:srgbClr val="23403D"/>
                </a:solidFill>
                <a:latin typeface="TT Norms"/>
                <a:ea typeface="TT Norms"/>
                <a:cs typeface="TT Norms"/>
                <a:sym typeface="TT Norms"/>
              </a:rPr>
              <a:t>r</a:t>
            </a:r>
            <a:r>
              <a:rPr lang="en-US" sz="2199">
                <a:solidFill>
                  <a:srgbClr val="23403D"/>
                </a:solidFill>
                <a:latin typeface="TT Norms"/>
                <a:ea typeface="TT Norms"/>
                <a:cs typeface="TT Norms"/>
                <a:sym typeface="TT Norms"/>
              </a:rPr>
              <a:t>g</a:t>
            </a:r>
            <a:r>
              <a:rPr lang="en-US" sz="2199">
                <a:solidFill>
                  <a:srgbClr val="23403D"/>
                </a:solidFill>
                <a:latin typeface="TT Norms"/>
                <a:ea typeface="TT Norms"/>
                <a:cs typeface="TT Norms"/>
                <a:sym typeface="TT Norms"/>
              </a:rPr>
              <a:t>a</a:t>
            </a:r>
            <a:r>
              <a:rPr lang="en-US" sz="2199">
                <a:solidFill>
                  <a:srgbClr val="23403D"/>
                </a:solidFill>
                <a:latin typeface="TT Norms"/>
                <a:ea typeface="TT Norms"/>
                <a:cs typeface="TT Norms"/>
                <a:sym typeface="TT Norms"/>
              </a:rPr>
              <a:t>nisasi </a:t>
            </a:r>
            <a:r>
              <a:rPr lang="en-US" sz="2199">
                <a:solidFill>
                  <a:srgbClr val="23403D"/>
                </a:solidFill>
                <a:latin typeface="TT Norms"/>
                <a:ea typeface="TT Norms"/>
                <a:cs typeface="TT Norms"/>
                <a:sym typeface="TT Norms"/>
              </a:rPr>
              <a:t>te</a:t>
            </a:r>
            <a:r>
              <a:rPr lang="en-US" sz="2199">
                <a:solidFill>
                  <a:srgbClr val="23403D"/>
                </a:solidFill>
                <a:latin typeface="TT Norms"/>
                <a:ea typeface="TT Norms"/>
                <a:cs typeface="TT Norms"/>
                <a:sym typeface="TT Norms"/>
              </a:rPr>
              <a:t>rka</a:t>
            </a:r>
            <a:r>
              <a:rPr lang="en-US" sz="2199">
                <a:solidFill>
                  <a:srgbClr val="23403D"/>
                </a:solidFill>
                <a:latin typeface="TT Norms"/>
                <a:ea typeface="TT Norms"/>
                <a:cs typeface="TT Norms"/>
                <a:sym typeface="TT Norms"/>
              </a:rPr>
              <a:t>i</a:t>
            </a:r>
            <a:r>
              <a:rPr lang="en-US" sz="2199">
                <a:solidFill>
                  <a:srgbClr val="23403D"/>
                </a:solidFill>
                <a:latin typeface="TT Norms"/>
                <a:ea typeface="TT Norms"/>
                <a:cs typeface="TT Norms"/>
                <a:sym typeface="TT Norms"/>
              </a:rPr>
              <a:t>t.</a:t>
            </a:r>
          </a:p>
        </p:txBody>
      </p:sp>
      <p:sp>
        <p:nvSpPr>
          <p:cNvPr name="TextBox 33" id="33"/>
          <p:cNvSpPr txBox="true"/>
          <p:nvPr/>
        </p:nvSpPr>
        <p:spPr>
          <a:xfrm rot="0">
            <a:off x="475386" y="8697069"/>
            <a:ext cx="572364" cy="100012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(2)</a:t>
            </a:r>
          </a:p>
          <a:p>
            <a:pPr algn="l">
              <a:lnSpc>
                <a:spcPts val="2639"/>
              </a:lnSpc>
            </a:pPr>
          </a:p>
          <a:p>
            <a:pPr algn="l">
              <a:lnSpc>
                <a:spcPts val="2639"/>
              </a:lnSpc>
            </a:pPr>
            <a:r>
              <a:rPr lang="en-US" sz="2199">
                <a:solidFill>
                  <a:srgbClr val="23403D"/>
                </a:solidFill>
                <a:latin typeface="TT Norms"/>
                <a:ea typeface="TT Norms"/>
                <a:cs typeface="TT Norms"/>
                <a:sym typeface="TT Norms"/>
              </a:rPr>
              <a:t>(3)</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0107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075"/>
            <a:ext cx="10202620"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15</a:t>
            </a:r>
          </a:p>
          <a:p>
            <a:pPr algn="ctr">
              <a:lnSpc>
                <a:spcPts val="1249"/>
              </a:lnSpc>
            </a:pPr>
            <a:r>
              <a:rPr lang="en-US" b="true" sz="2499">
                <a:solidFill>
                  <a:srgbClr val="23403D"/>
                </a:solidFill>
                <a:latin typeface="TT Norms Bold"/>
                <a:ea typeface="TT Norms Bold"/>
                <a:cs typeface="TT Norms Bold"/>
                <a:sym typeface="TT Norms Bold"/>
              </a:rPr>
              <a:t>Departeman Pembinaan dan Pengembangan Lembaga Pendidikan</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343749"/>
            <a:ext cx="16950358" cy="100012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Berdasarkan tugas dan fungsi departemen sebagaimana dimaksud dalam Pasal 9, Departemen Pembinaan dan Pengembangan Lembaga Pendidikan mempunyai uraian tugas sebagai berikut.</a:t>
            </a:r>
          </a:p>
          <a:p>
            <a:pPr algn="l">
              <a:lnSpc>
                <a:spcPts val="2639"/>
              </a:lnSpc>
            </a:pPr>
            <a:r>
              <a:rPr lang="en-US" sz="21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285175"/>
            <a:ext cx="572364" cy="143891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(1)</a:t>
            </a:r>
          </a:p>
          <a:p>
            <a:pPr algn="l">
              <a:lnSpc>
                <a:spcPts val="2859"/>
              </a:lnSpc>
            </a:pPr>
          </a:p>
          <a:p>
            <a:pPr algn="l">
              <a:lnSpc>
                <a:spcPts val="2859"/>
              </a:lnSpc>
            </a:pPr>
          </a:p>
          <a:p>
            <a:pPr algn="l">
              <a:lnSpc>
                <a:spcPts val="2859"/>
              </a:lnSpc>
            </a:pPr>
          </a:p>
        </p:txBody>
      </p:sp>
      <p:sp>
        <p:nvSpPr>
          <p:cNvPr name="TextBox 27" id="27"/>
          <p:cNvSpPr txBox="true"/>
          <p:nvPr/>
        </p:nvSpPr>
        <p:spPr>
          <a:xfrm rot="0">
            <a:off x="919010" y="3443886"/>
            <a:ext cx="572364" cy="433387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a.</a:t>
            </a:r>
          </a:p>
          <a:p>
            <a:pPr algn="l">
              <a:lnSpc>
                <a:spcPts val="2639"/>
              </a:lnSpc>
            </a:pPr>
          </a:p>
          <a:p>
            <a:pPr algn="l">
              <a:lnSpc>
                <a:spcPts val="2639"/>
              </a:lnSpc>
            </a:pPr>
            <a:r>
              <a:rPr lang="en-US" sz="2199">
                <a:solidFill>
                  <a:srgbClr val="23403D"/>
                </a:solidFill>
                <a:latin typeface="TT Norms"/>
                <a:ea typeface="TT Norms"/>
                <a:cs typeface="TT Norms"/>
                <a:sym typeface="TT Norms"/>
              </a:rPr>
              <a:t>b.</a:t>
            </a:r>
          </a:p>
          <a:p>
            <a:pPr algn="l">
              <a:lnSpc>
                <a:spcPts val="2639"/>
              </a:lnSpc>
            </a:pPr>
          </a:p>
          <a:p>
            <a:pPr algn="l">
              <a:lnSpc>
                <a:spcPts val="2639"/>
              </a:lnSpc>
            </a:pPr>
          </a:p>
          <a:p>
            <a:pPr algn="l">
              <a:lnSpc>
                <a:spcPts val="2639"/>
              </a:lnSpc>
            </a:pPr>
            <a:r>
              <a:rPr lang="en-US" sz="2199">
                <a:solidFill>
                  <a:srgbClr val="23403D"/>
                </a:solidFill>
                <a:latin typeface="TT Norms"/>
                <a:ea typeface="TT Norms"/>
                <a:cs typeface="TT Norms"/>
                <a:sym typeface="TT Norms"/>
              </a:rPr>
              <a:t>c.</a:t>
            </a:r>
          </a:p>
          <a:p>
            <a:pPr algn="l">
              <a:lnSpc>
                <a:spcPts val="2639"/>
              </a:lnSpc>
            </a:pPr>
          </a:p>
          <a:p>
            <a:pPr algn="l">
              <a:lnSpc>
                <a:spcPts val="2639"/>
              </a:lnSpc>
            </a:pPr>
            <a:r>
              <a:rPr lang="en-US" sz="2199">
                <a:solidFill>
                  <a:srgbClr val="23403D"/>
                </a:solidFill>
                <a:latin typeface="TT Norms"/>
                <a:ea typeface="TT Norms"/>
                <a:cs typeface="TT Norms"/>
                <a:sym typeface="TT Norms"/>
              </a:rPr>
              <a:t>d.</a:t>
            </a:r>
          </a:p>
          <a:p>
            <a:pPr algn="l">
              <a:lnSpc>
                <a:spcPts val="2639"/>
              </a:lnSpc>
            </a:pPr>
          </a:p>
          <a:p>
            <a:pPr algn="l">
              <a:lnSpc>
                <a:spcPts val="2639"/>
              </a:lnSpc>
            </a:pPr>
            <a:r>
              <a:rPr lang="en-US" sz="2199">
                <a:solidFill>
                  <a:srgbClr val="23403D"/>
                </a:solidFill>
                <a:latin typeface="TT Norms"/>
                <a:ea typeface="TT Norms"/>
                <a:cs typeface="TT Norms"/>
                <a:sym typeface="TT Norms"/>
              </a:rPr>
              <a:t>e.</a:t>
            </a:r>
          </a:p>
          <a:p>
            <a:pPr algn="l">
              <a:lnSpc>
                <a:spcPts val="2639"/>
              </a:lnSpc>
            </a:pPr>
          </a:p>
          <a:p>
            <a:pPr algn="l">
              <a:lnSpc>
                <a:spcPts val="2639"/>
              </a:lnSpc>
            </a:pPr>
            <a:r>
              <a:rPr lang="en-US" sz="2199">
                <a:solidFill>
                  <a:srgbClr val="23403D"/>
                </a:solidFill>
                <a:latin typeface="TT Norms"/>
                <a:ea typeface="TT Norms"/>
                <a:cs typeface="TT Norms"/>
                <a:sym typeface="TT Norms"/>
              </a:rPr>
              <a:t>f.</a:t>
            </a:r>
          </a:p>
          <a:p>
            <a:pPr algn="l">
              <a:lnSpc>
                <a:spcPts val="2639"/>
              </a:lnSpc>
            </a:pPr>
            <a:r>
              <a:rPr lang="en-US" sz="2199">
                <a:solidFill>
                  <a:srgbClr val="23403D"/>
                </a:solidFill>
                <a:latin typeface="TT Norms"/>
                <a:ea typeface="TT Norms"/>
                <a:cs typeface="TT Norms"/>
                <a:sym typeface="TT Norms"/>
              </a:rPr>
              <a:t>g.</a:t>
            </a:r>
          </a:p>
        </p:txBody>
      </p:sp>
      <p:sp>
        <p:nvSpPr>
          <p:cNvPr name="TextBox 28" id="28"/>
          <p:cNvSpPr txBox="true"/>
          <p:nvPr/>
        </p:nvSpPr>
        <p:spPr>
          <a:xfrm rot="0">
            <a:off x="1247775" y="3443886"/>
            <a:ext cx="8095920" cy="500062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Menjabarkan program dasa karsa/mandatori PGRI hasil Kongres XXIII PGRI ke dalam rencana kegiatan.</a:t>
            </a:r>
          </a:p>
          <a:p>
            <a:pPr algn="l">
              <a:lnSpc>
                <a:spcPts val="2639"/>
              </a:lnSpc>
            </a:pPr>
            <a:r>
              <a:rPr lang="en-US" sz="21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639"/>
              </a:lnSpc>
            </a:pPr>
            <a:r>
              <a:rPr lang="en-US" sz="2199">
                <a:solidFill>
                  <a:srgbClr val="23403D"/>
                </a:solidFill>
                <a:latin typeface="TT Norms"/>
                <a:ea typeface="TT Norms"/>
                <a:cs typeface="TT Norms"/>
                <a:sym typeface="TT Norms"/>
              </a:rPr>
              <a:t>Mengembangkan mode</a:t>
            </a:r>
            <a:r>
              <a:rPr lang="en-US" sz="2199">
                <a:solidFill>
                  <a:srgbClr val="23403D"/>
                </a:solidFill>
                <a:latin typeface="TT Norms"/>
                <a:ea typeface="TT Norms"/>
                <a:cs typeface="TT Norms"/>
                <a:sym typeface="TT Norms"/>
              </a:rPr>
              <a:t>l lembag</a:t>
            </a:r>
            <a:r>
              <a:rPr lang="en-US" sz="2199">
                <a:solidFill>
                  <a:srgbClr val="23403D"/>
                </a:solidFill>
                <a:latin typeface="TT Norms"/>
                <a:ea typeface="TT Norms"/>
                <a:cs typeface="TT Norms"/>
                <a:sym typeface="TT Norms"/>
              </a:rPr>
              <a:t>a pendidikan PGRI yang unggul, berdaya saing dan berstandar internasional.</a:t>
            </a:r>
          </a:p>
          <a:p>
            <a:pPr algn="l">
              <a:lnSpc>
                <a:spcPts val="2639"/>
              </a:lnSpc>
            </a:pPr>
            <a:r>
              <a:rPr lang="en-US" sz="2199">
                <a:solidFill>
                  <a:srgbClr val="23403D"/>
                </a:solidFill>
                <a:latin typeface="TT Norms"/>
                <a:ea typeface="TT Norms"/>
                <a:cs typeface="TT Norms"/>
                <a:sym typeface="TT Norms"/>
              </a:rPr>
              <a:t>Meningkatkan </a:t>
            </a:r>
            <a:r>
              <a:rPr lang="en-US" sz="2199">
                <a:solidFill>
                  <a:srgbClr val="23403D"/>
                </a:solidFill>
                <a:latin typeface="TT Norms"/>
                <a:ea typeface="TT Norms"/>
                <a:cs typeface="TT Norms"/>
                <a:sym typeface="TT Norms"/>
              </a:rPr>
              <a:t>eksistensi, kemandirian, dan pengakuan lembaga pendidikan PGRI.</a:t>
            </a:r>
          </a:p>
          <a:p>
            <a:pPr algn="l">
              <a:lnSpc>
                <a:spcPts val="2639"/>
              </a:lnSpc>
            </a:pPr>
            <a:r>
              <a:rPr lang="en-US" sz="2199">
                <a:solidFill>
                  <a:srgbClr val="23403D"/>
                </a:solidFill>
                <a:latin typeface="TT Norms"/>
                <a:ea typeface="TT Norms"/>
                <a:cs typeface="TT Norms"/>
                <a:sym typeface="TT Norms"/>
              </a:rPr>
              <a:t>Mengkoordinasikan perencanaan dan implementasi lembaga pendidikan PGRI yang berorientasi kepada mutu.</a:t>
            </a:r>
          </a:p>
          <a:p>
            <a:pPr algn="l">
              <a:lnSpc>
                <a:spcPts val="2639"/>
              </a:lnSpc>
            </a:pPr>
            <a:r>
              <a:rPr lang="en-US" sz="2199">
                <a:solidFill>
                  <a:srgbClr val="23403D"/>
                </a:solidFill>
                <a:latin typeface="TT Norms"/>
                <a:ea typeface="TT Norms"/>
                <a:cs typeface="TT Norms"/>
                <a:sym typeface="TT Norms"/>
              </a:rPr>
              <a:t>Penataan dan penjaminan mutu lembaga pendidikan PGRI.</a:t>
            </a:r>
          </a:p>
          <a:p>
            <a:pPr algn="l">
              <a:lnSpc>
                <a:spcPts val="2639"/>
              </a:lnSpc>
            </a:pPr>
            <a:r>
              <a:rPr lang="en-US" sz="2199">
                <a:solidFill>
                  <a:srgbClr val="23403D"/>
                </a:solidFill>
                <a:latin typeface="TT Norms"/>
                <a:ea typeface="TT Norms"/>
                <a:cs typeface="TT Norms"/>
                <a:sym typeface="TT Norms"/>
              </a:rPr>
              <a:t>Bekerjasama dengan pihak-pihak terkait baik dalam maupun luar negeri untuk melakukan peningkatan mutu dan layanan pendidikan pada lembaga</a:t>
            </a:r>
            <a:r>
              <a:rPr lang="en-US" sz="2199">
                <a:solidFill>
                  <a:srgbClr val="23403D"/>
                </a:solidFill>
                <a:latin typeface="TT Norms"/>
                <a:ea typeface="TT Norms"/>
                <a:cs typeface="TT Norms"/>
                <a:sym typeface="TT Norms"/>
              </a:rPr>
              <a:t> pendidikan PGRI.</a:t>
            </a:r>
          </a:p>
        </p:txBody>
      </p:sp>
      <p:sp>
        <p:nvSpPr>
          <p:cNvPr name="TextBox 29" id="29"/>
          <p:cNvSpPr txBox="true"/>
          <p:nvPr/>
        </p:nvSpPr>
        <p:spPr>
          <a:xfrm rot="0">
            <a:off x="9689608" y="2985734"/>
            <a:ext cx="2285346" cy="358140"/>
          </a:xfrm>
          <a:prstGeom prst="rect">
            <a:avLst/>
          </a:prstGeom>
        </p:spPr>
        <p:txBody>
          <a:bodyPr anchor="t" rtlCol="false" tIns="0" lIns="0" bIns="0" rIns="0">
            <a:spAutoFit/>
          </a:bodyPr>
          <a:lstStyle/>
          <a:p>
            <a:pPr algn="l">
              <a:lnSpc>
                <a:spcPts val="2969"/>
              </a:lnSpc>
            </a:pPr>
            <a:r>
              <a:rPr lang="en-US" sz="21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9991395" y="3401024"/>
            <a:ext cx="7940726" cy="500062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Mengadakan pemetaan kualifikasi lembaga pendidikan PGRI untuk pola pengembangan dan pembinaan peningkatan SDM.</a:t>
            </a:r>
          </a:p>
          <a:p>
            <a:pPr algn="l">
              <a:lnSpc>
                <a:spcPts val="2639"/>
              </a:lnSpc>
            </a:pPr>
            <a:r>
              <a:rPr lang="en-US" sz="2199">
                <a:solidFill>
                  <a:srgbClr val="23403D"/>
                </a:solidFill>
                <a:latin typeface="TT Norms"/>
                <a:ea typeface="TT Norms"/>
                <a:cs typeface="TT Norms"/>
                <a:sym typeface="TT Norms"/>
              </a:rPr>
              <a:t>P</a:t>
            </a:r>
            <a:r>
              <a:rPr lang="en-US" sz="2199">
                <a:solidFill>
                  <a:srgbClr val="23403D"/>
                </a:solidFill>
                <a:latin typeface="TT Norms"/>
                <a:ea typeface="TT Norms"/>
                <a:cs typeface="TT Norms"/>
                <a:sym typeface="TT Norms"/>
              </a:rPr>
              <a:t>enguatan lembaga pendidikan PGRI jenjang pendidikan anak usia dini, dasar, dan menengah sebagai pilar pengembangan karakter.</a:t>
            </a:r>
          </a:p>
          <a:p>
            <a:pPr algn="l">
              <a:lnSpc>
                <a:spcPts val="2639"/>
              </a:lnSpc>
            </a:pPr>
            <a:r>
              <a:rPr lang="en-US" sz="2199">
                <a:solidFill>
                  <a:srgbClr val="23403D"/>
                </a:solidFill>
                <a:latin typeface="TT Norms"/>
                <a:ea typeface="TT Norms"/>
                <a:cs typeface="TT Norms"/>
                <a:sym typeface="TT Norms"/>
              </a:rPr>
              <a:t>Penguatan lembaga pendidikan PGRI jenjang pendidikan tinggi sebagai pilar pemikir PGRI.</a:t>
            </a:r>
          </a:p>
          <a:p>
            <a:pPr algn="l">
              <a:lnSpc>
                <a:spcPts val="2639"/>
              </a:lnSpc>
            </a:pPr>
            <a:r>
              <a:rPr lang="en-US" sz="2199">
                <a:solidFill>
                  <a:srgbClr val="23403D"/>
                </a:solidFill>
                <a:latin typeface="TT Norms"/>
                <a:ea typeface="TT Norms"/>
                <a:cs typeface="TT Norms"/>
                <a:sym typeface="TT Norms"/>
              </a:rPr>
              <a:t>Melaksanakan penelitian tentang kondisi pendidikan pada lembaga pendidikan PGRI.</a:t>
            </a:r>
          </a:p>
          <a:p>
            <a:pPr algn="l">
              <a:lnSpc>
                <a:spcPts val="2639"/>
              </a:lnSpc>
            </a:pPr>
            <a:r>
              <a:rPr lang="en-US" sz="2199">
                <a:solidFill>
                  <a:srgbClr val="23403D"/>
                </a:solidFill>
                <a:latin typeface="TT Norms"/>
                <a:ea typeface="TT Norms"/>
                <a:cs typeface="TT Norms"/>
                <a:sym typeface="TT Norms"/>
              </a:rPr>
              <a:t>Mempublikasikan temuan penelitian tentang pendidikan dan guru pada lembaga pendidikan PGRI melalui jurnal ilmiah yang diterbitkan Pengurus Besar PGRI.</a:t>
            </a:r>
          </a:p>
          <a:p>
            <a:pPr algn="l">
              <a:lnSpc>
                <a:spcPts val="2639"/>
              </a:lnSpc>
            </a:pPr>
            <a:r>
              <a:rPr lang="en-US" sz="2199">
                <a:solidFill>
                  <a:srgbClr val="23403D"/>
                </a:solidFill>
                <a:latin typeface="TT Norms"/>
                <a:ea typeface="TT Norms"/>
                <a:cs typeface="TT Norms"/>
                <a:sym typeface="TT Norms"/>
              </a:rPr>
              <a:t>Memfasilitasi kegiatan lomba akademik dan non akademik di lembaga pendidikan PGRI.</a:t>
            </a:r>
          </a:p>
          <a:p>
            <a:pPr algn="l">
              <a:lnSpc>
                <a:spcPts val="2639"/>
              </a:lnSpc>
            </a:pPr>
            <a:r>
              <a:rPr lang="en-US" sz="2199">
                <a:solidFill>
                  <a:srgbClr val="23403D"/>
                </a:solidFill>
                <a:latin typeface="TT Norms"/>
                <a:ea typeface="TT Norms"/>
                <a:cs typeface="TT Norms"/>
                <a:sym typeface="TT Norms"/>
              </a:rPr>
              <a:t>M</a:t>
            </a:r>
            <a:r>
              <a:rPr lang="en-US" sz="2199">
                <a:solidFill>
                  <a:srgbClr val="23403D"/>
                </a:solidFill>
                <a:latin typeface="TT Norms"/>
                <a:ea typeface="TT Norms"/>
                <a:cs typeface="TT Norms"/>
                <a:sym typeface="TT Norms"/>
              </a:rPr>
              <a:t>elaksanakan evalu</a:t>
            </a:r>
            <a:r>
              <a:rPr lang="en-US" sz="2199">
                <a:solidFill>
                  <a:srgbClr val="23403D"/>
                </a:solidFill>
                <a:latin typeface="TT Norms"/>
                <a:ea typeface="TT Norms"/>
                <a:cs typeface="TT Norms"/>
                <a:sym typeface="TT Norms"/>
              </a:rPr>
              <a:t>asi dan pelaporan.</a:t>
            </a:r>
          </a:p>
        </p:txBody>
      </p:sp>
      <p:sp>
        <p:nvSpPr>
          <p:cNvPr name="TextBox 31" id="31"/>
          <p:cNvSpPr txBox="true"/>
          <p:nvPr/>
        </p:nvSpPr>
        <p:spPr>
          <a:xfrm rot="0">
            <a:off x="9620541" y="3401024"/>
            <a:ext cx="572364" cy="500062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a.</a:t>
            </a:r>
          </a:p>
          <a:p>
            <a:pPr algn="l">
              <a:lnSpc>
                <a:spcPts val="2639"/>
              </a:lnSpc>
            </a:pPr>
          </a:p>
          <a:p>
            <a:pPr algn="l">
              <a:lnSpc>
                <a:spcPts val="2639"/>
              </a:lnSpc>
            </a:pPr>
            <a:r>
              <a:rPr lang="en-US" sz="2199">
                <a:solidFill>
                  <a:srgbClr val="23403D"/>
                </a:solidFill>
                <a:latin typeface="TT Norms"/>
                <a:ea typeface="TT Norms"/>
                <a:cs typeface="TT Norms"/>
                <a:sym typeface="TT Norms"/>
              </a:rPr>
              <a:t>b.</a:t>
            </a:r>
          </a:p>
          <a:p>
            <a:pPr algn="l">
              <a:lnSpc>
                <a:spcPts val="2639"/>
              </a:lnSpc>
            </a:pPr>
          </a:p>
          <a:p>
            <a:pPr algn="l">
              <a:lnSpc>
                <a:spcPts val="2639"/>
              </a:lnSpc>
            </a:pPr>
          </a:p>
          <a:p>
            <a:pPr algn="l">
              <a:lnSpc>
                <a:spcPts val="2639"/>
              </a:lnSpc>
            </a:pPr>
            <a:r>
              <a:rPr lang="en-US" sz="2199">
                <a:solidFill>
                  <a:srgbClr val="23403D"/>
                </a:solidFill>
                <a:latin typeface="TT Norms"/>
                <a:ea typeface="TT Norms"/>
                <a:cs typeface="TT Norms"/>
                <a:sym typeface="TT Norms"/>
              </a:rPr>
              <a:t>c</a:t>
            </a:r>
          </a:p>
          <a:p>
            <a:pPr algn="l">
              <a:lnSpc>
                <a:spcPts val="2639"/>
              </a:lnSpc>
            </a:pPr>
          </a:p>
          <a:p>
            <a:pPr algn="l">
              <a:lnSpc>
                <a:spcPts val="2639"/>
              </a:lnSpc>
            </a:pPr>
            <a:r>
              <a:rPr lang="en-US" sz="2199">
                <a:solidFill>
                  <a:srgbClr val="23403D"/>
                </a:solidFill>
                <a:latin typeface="TT Norms"/>
                <a:ea typeface="TT Norms"/>
                <a:cs typeface="TT Norms"/>
                <a:sym typeface="TT Norms"/>
              </a:rPr>
              <a:t>d.</a:t>
            </a:r>
          </a:p>
          <a:p>
            <a:pPr algn="l">
              <a:lnSpc>
                <a:spcPts val="2639"/>
              </a:lnSpc>
            </a:pPr>
          </a:p>
          <a:p>
            <a:pPr algn="l">
              <a:lnSpc>
                <a:spcPts val="2639"/>
              </a:lnSpc>
            </a:pPr>
            <a:r>
              <a:rPr lang="en-US" sz="2199">
                <a:solidFill>
                  <a:srgbClr val="23403D"/>
                </a:solidFill>
                <a:latin typeface="TT Norms"/>
                <a:ea typeface="TT Norms"/>
                <a:cs typeface="TT Norms"/>
                <a:sym typeface="TT Norms"/>
              </a:rPr>
              <a:t>e.</a:t>
            </a:r>
          </a:p>
          <a:p>
            <a:pPr algn="l">
              <a:lnSpc>
                <a:spcPts val="2639"/>
              </a:lnSpc>
            </a:pPr>
          </a:p>
          <a:p>
            <a:pPr algn="l">
              <a:lnSpc>
                <a:spcPts val="2639"/>
              </a:lnSpc>
            </a:pPr>
          </a:p>
          <a:p>
            <a:pPr algn="l">
              <a:lnSpc>
                <a:spcPts val="2639"/>
              </a:lnSpc>
            </a:pPr>
            <a:r>
              <a:rPr lang="en-US" sz="2199">
                <a:solidFill>
                  <a:srgbClr val="23403D"/>
                </a:solidFill>
                <a:latin typeface="TT Norms"/>
                <a:ea typeface="TT Norms"/>
                <a:cs typeface="TT Norms"/>
                <a:sym typeface="TT Norms"/>
              </a:rPr>
              <a:t>f.</a:t>
            </a:r>
          </a:p>
          <a:p>
            <a:pPr algn="l">
              <a:lnSpc>
                <a:spcPts val="2639"/>
              </a:lnSpc>
            </a:pPr>
          </a:p>
          <a:p>
            <a:pPr algn="l">
              <a:lnSpc>
                <a:spcPts val="2639"/>
              </a:lnSpc>
            </a:pPr>
            <a:r>
              <a:rPr lang="en-US" sz="2199">
                <a:solidFill>
                  <a:srgbClr val="23403D"/>
                </a:solidFill>
                <a:latin typeface="TT Norms"/>
                <a:ea typeface="TT Norms"/>
                <a:cs typeface="TT Norms"/>
                <a:sym typeface="TT Norms"/>
              </a:rPr>
              <a:t>g.</a:t>
            </a:r>
          </a:p>
        </p:txBody>
      </p:sp>
      <p:sp>
        <p:nvSpPr>
          <p:cNvPr name="TextBox 32" id="32"/>
          <p:cNvSpPr txBox="true"/>
          <p:nvPr/>
        </p:nvSpPr>
        <p:spPr>
          <a:xfrm rot="0">
            <a:off x="878041" y="8553450"/>
            <a:ext cx="16950358" cy="1333500"/>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Dalam melaksanakan tugasnya Ketua Departemen Pembinaan dan Pengembangan Lembaga Pendidikan berkoordinasi dengan Ketua yang mengkoordinasikannya sebagaimana diatur dalam Pasal 4 ayat (4) keputusan ini.</a:t>
            </a:r>
          </a:p>
          <a:p>
            <a:pPr algn="l">
              <a:lnSpc>
                <a:spcPts val="2639"/>
              </a:lnSpc>
            </a:pPr>
            <a:r>
              <a:rPr lang="en-US" sz="2199">
                <a:solidFill>
                  <a:srgbClr val="23403D"/>
                </a:solidFill>
                <a:latin typeface="TT Norms"/>
                <a:ea typeface="TT Norms"/>
                <a:cs typeface="TT Norms"/>
                <a:sym typeface="TT Norms"/>
              </a:rPr>
              <a:t>Dalam melaksanakan tugasnya Ketua Departemen Pembinaan dan Pengembangan Lembaga Pendidikan dapat berkolaborasi dan bersinergi dengan Departemen dan Perangkat Kelen</a:t>
            </a:r>
            <a:r>
              <a:rPr lang="en-US" sz="2199">
                <a:solidFill>
                  <a:srgbClr val="23403D"/>
                </a:solidFill>
                <a:latin typeface="TT Norms"/>
                <a:ea typeface="TT Norms"/>
                <a:cs typeface="TT Norms"/>
                <a:sym typeface="TT Norms"/>
              </a:rPr>
              <a:t>g</a:t>
            </a:r>
            <a:r>
              <a:rPr lang="en-US" sz="2199">
                <a:solidFill>
                  <a:srgbClr val="23403D"/>
                </a:solidFill>
                <a:latin typeface="TT Norms"/>
                <a:ea typeface="TT Norms"/>
                <a:cs typeface="TT Norms"/>
                <a:sym typeface="TT Norms"/>
              </a:rPr>
              <a:t>k</a:t>
            </a:r>
            <a:r>
              <a:rPr lang="en-US" sz="2199">
                <a:solidFill>
                  <a:srgbClr val="23403D"/>
                </a:solidFill>
                <a:latin typeface="TT Norms"/>
                <a:ea typeface="TT Norms"/>
                <a:cs typeface="TT Norms"/>
                <a:sym typeface="TT Norms"/>
              </a:rPr>
              <a:t>a</a:t>
            </a:r>
            <a:r>
              <a:rPr lang="en-US" sz="2199">
                <a:solidFill>
                  <a:srgbClr val="23403D"/>
                </a:solidFill>
                <a:latin typeface="TT Norms"/>
                <a:ea typeface="TT Norms"/>
                <a:cs typeface="TT Norms"/>
                <a:sym typeface="TT Norms"/>
              </a:rPr>
              <a:t>pakan</a:t>
            </a:r>
            <a:r>
              <a:rPr lang="en-US" sz="2199">
                <a:solidFill>
                  <a:srgbClr val="23403D"/>
                </a:solidFill>
                <a:latin typeface="TT Norms"/>
                <a:ea typeface="TT Norms"/>
                <a:cs typeface="TT Norms"/>
                <a:sym typeface="TT Norms"/>
              </a:rPr>
              <a:t> </a:t>
            </a:r>
            <a:r>
              <a:rPr lang="en-US" sz="2199">
                <a:solidFill>
                  <a:srgbClr val="23403D"/>
                </a:solidFill>
                <a:latin typeface="TT Norms"/>
                <a:ea typeface="TT Norms"/>
                <a:cs typeface="TT Norms"/>
                <a:sym typeface="TT Norms"/>
              </a:rPr>
              <a:t>O</a:t>
            </a:r>
            <a:r>
              <a:rPr lang="en-US" sz="2199">
                <a:solidFill>
                  <a:srgbClr val="23403D"/>
                </a:solidFill>
                <a:latin typeface="TT Norms"/>
                <a:ea typeface="TT Norms"/>
                <a:cs typeface="TT Norms"/>
                <a:sym typeface="TT Norms"/>
              </a:rPr>
              <a:t>r</a:t>
            </a:r>
            <a:r>
              <a:rPr lang="en-US" sz="2199">
                <a:solidFill>
                  <a:srgbClr val="23403D"/>
                </a:solidFill>
                <a:latin typeface="TT Norms"/>
                <a:ea typeface="TT Norms"/>
                <a:cs typeface="TT Norms"/>
                <a:sym typeface="TT Norms"/>
              </a:rPr>
              <a:t>g</a:t>
            </a:r>
            <a:r>
              <a:rPr lang="en-US" sz="2199">
                <a:solidFill>
                  <a:srgbClr val="23403D"/>
                </a:solidFill>
                <a:latin typeface="TT Norms"/>
                <a:ea typeface="TT Norms"/>
                <a:cs typeface="TT Norms"/>
                <a:sym typeface="TT Norms"/>
              </a:rPr>
              <a:t>a</a:t>
            </a:r>
            <a:r>
              <a:rPr lang="en-US" sz="2199">
                <a:solidFill>
                  <a:srgbClr val="23403D"/>
                </a:solidFill>
                <a:latin typeface="TT Norms"/>
                <a:ea typeface="TT Norms"/>
                <a:cs typeface="TT Norms"/>
                <a:sym typeface="TT Norms"/>
              </a:rPr>
              <a:t>nisasi </a:t>
            </a:r>
            <a:r>
              <a:rPr lang="en-US" sz="2199">
                <a:solidFill>
                  <a:srgbClr val="23403D"/>
                </a:solidFill>
                <a:latin typeface="TT Norms"/>
                <a:ea typeface="TT Norms"/>
                <a:cs typeface="TT Norms"/>
                <a:sym typeface="TT Norms"/>
              </a:rPr>
              <a:t>te</a:t>
            </a:r>
            <a:r>
              <a:rPr lang="en-US" sz="2199">
                <a:solidFill>
                  <a:srgbClr val="23403D"/>
                </a:solidFill>
                <a:latin typeface="TT Norms"/>
                <a:ea typeface="TT Norms"/>
                <a:cs typeface="TT Norms"/>
                <a:sym typeface="TT Norms"/>
              </a:rPr>
              <a:t>rka</a:t>
            </a:r>
            <a:r>
              <a:rPr lang="en-US" sz="2199">
                <a:solidFill>
                  <a:srgbClr val="23403D"/>
                </a:solidFill>
                <a:latin typeface="TT Norms"/>
                <a:ea typeface="TT Norms"/>
                <a:cs typeface="TT Norms"/>
                <a:sym typeface="TT Norms"/>
              </a:rPr>
              <a:t>i</a:t>
            </a:r>
            <a:r>
              <a:rPr lang="en-US" sz="2199">
                <a:solidFill>
                  <a:srgbClr val="23403D"/>
                </a:solidFill>
                <a:latin typeface="TT Norms"/>
                <a:ea typeface="TT Norms"/>
                <a:cs typeface="TT Norms"/>
                <a:sym typeface="TT Norms"/>
              </a:rPr>
              <a:t>t.</a:t>
            </a:r>
          </a:p>
        </p:txBody>
      </p:sp>
      <p:sp>
        <p:nvSpPr>
          <p:cNvPr name="TextBox 33" id="33"/>
          <p:cNvSpPr txBox="true"/>
          <p:nvPr/>
        </p:nvSpPr>
        <p:spPr>
          <a:xfrm rot="0">
            <a:off x="475386" y="8534400"/>
            <a:ext cx="572364" cy="1000125"/>
          </a:xfrm>
          <a:prstGeom prst="rect">
            <a:avLst/>
          </a:prstGeom>
        </p:spPr>
        <p:txBody>
          <a:bodyPr anchor="t" rtlCol="false" tIns="0" lIns="0" bIns="0" rIns="0">
            <a:spAutoFit/>
          </a:bodyPr>
          <a:lstStyle/>
          <a:p>
            <a:pPr algn="l">
              <a:lnSpc>
                <a:spcPts val="2639"/>
              </a:lnSpc>
            </a:pPr>
            <a:r>
              <a:rPr lang="en-US" sz="2199">
                <a:solidFill>
                  <a:srgbClr val="23403D"/>
                </a:solidFill>
                <a:latin typeface="TT Norms"/>
                <a:ea typeface="TT Norms"/>
                <a:cs typeface="TT Norms"/>
                <a:sym typeface="TT Norms"/>
              </a:rPr>
              <a:t>(2)</a:t>
            </a:r>
          </a:p>
          <a:p>
            <a:pPr algn="l">
              <a:lnSpc>
                <a:spcPts val="2639"/>
              </a:lnSpc>
            </a:pPr>
          </a:p>
          <a:p>
            <a:pPr algn="l">
              <a:lnSpc>
                <a:spcPts val="2639"/>
              </a:lnSpc>
            </a:pPr>
            <a:r>
              <a:rPr lang="en-US" sz="2199">
                <a:solidFill>
                  <a:srgbClr val="23403D"/>
                </a:solidFill>
                <a:latin typeface="TT Norms"/>
                <a:ea typeface="TT Norms"/>
                <a:cs typeface="TT Norms"/>
                <a:sym typeface="TT Norms"/>
              </a:rPr>
              <a:t>(3)</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0107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075"/>
            <a:ext cx="10202620"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16</a:t>
            </a:r>
          </a:p>
          <a:p>
            <a:pPr algn="ctr">
              <a:lnSpc>
                <a:spcPts val="1249"/>
              </a:lnSpc>
            </a:pPr>
            <a:r>
              <a:rPr lang="en-US" b="true" sz="2499">
                <a:solidFill>
                  <a:srgbClr val="23403D"/>
                </a:solidFill>
                <a:latin typeface="TT Norms Bold"/>
                <a:ea typeface="TT Norms Bold"/>
                <a:cs typeface="TT Norms Bold"/>
                <a:sym typeface="TT Norms Bold"/>
              </a:rPr>
              <a:t>Departemen Kerjasama dan Pengembangan Usaha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332800"/>
            <a:ext cx="16950358" cy="11042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Berdasarkan tugas dan fungsi departemen sebagaimana dimaksud dalam Pasal 9, Departemen Kerjasama dan Pengembangan Usaha mempunyai uraian tugas sebagai berikut.</a:t>
            </a:r>
          </a:p>
          <a:p>
            <a:pPr algn="l">
              <a:lnSpc>
                <a:spcPts val="298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332800"/>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38060" y="3475165"/>
            <a:ext cx="572364" cy="481901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p>
          <a:p>
            <a:pPr algn="l">
              <a:lnSpc>
                <a:spcPts val="2989"/>
              </a:lnSpc>
            </a:pPr>
            <a:r>
              <a:rPr lang="en-US" sz="2299">
                <a:solidFill>
                  <a:srgbClr val="23403D"/>
                </a:solidFill>
                <a:latin typeface="TT Norms"/>
                <a:ea typeface="TT Norms"/>
                <a:cs typeface="TT Norms"/>
                <a:sym typeface="TT Norms"/>
              </a:rPr>
              <a:t>b.</a:t>
            </a:r>
          </a:p>
          <a:p>
            <a:pPr algn="l">
              <a:lnSpc>
                <a:spcPts val="2989"/>
              </a:lnSpc>
            </a:pPr>
          </a:p>
          <a:p>
            <a:pPr algn="l">
              <a:lnSpc>
                <a:spcPts val="2989"/>
              </a:lnSpc>
            </a:pPr>
            <a:r>
              <a:rPr lang="en-US" sz="2299">
                <a:solidFill>
                  <a:srgbClr val="23403D"/>
                </a:solidFill>
                <a:latin typeface="TT Norms"/>
                <a:ea typeface="TT Norms"/>
                <a:cs typeface="TT Norms"/>
                <a:sym typeface="TT Norms"/>
              </a:rPr>
              <a:t>c.</a:t>
            </a:r>
          </a:p>
          <a:p>
            <a:pPr algn="l">
              <a:lnSpc>
                <a:spcPts val="2989"/>
              </a:lnSpc>
            </a:pP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d.</a:t>
            </a:r>
          </a:p>
          <a:p>
            <a:pPr algn="l">
              <a:lnSpc>
                <a:spcPts val="2989"/>
              </a:lnSpc>
            </a:pPr>
            <a:r>
              <a:rPr lang="en-US" sz="2299">
                <a:solidFill>
                  <a:srgbClr val="23403D"/>
                </a:solidFill>
                <a:latin typeface="TT Norms"/>
                <a:ea typeface="TT Norms"/>
                <a:cs typeface="TT Norms"/>
                <a:sym typeface="TT Norms"/>
              </a:rPr>
              <a:t>e.</a:t>
            </a:r>
          </a:p>
          <a:p>
            <a:pPr algn="l">
              <a:lnSpc>
                <a:spcPts val="2989"/>
              </a:lnSpc>
            </a:pPr>
          </a:p>
          <a:p>
            <a:pPr algn="l">
              <a:lnSpc>
                <a:spcPts val="2989"/>
              </a:lnSpc>
            </a:pPr>
            <a:r>
              <a:rPr lang="en-US" sz="2299">
                <a:solidFill>
                  <a:srgbClr val="23403D"/>
                </a:solidFill>
                <a:latin typeface="TT Norms"/>
                <a:ea typeface="TT Norms"/>
                <a:cs typeface="TT Norms"/>
                <a:sym typeface="TT Norms"/>
              </a:rPr>
              <a:t>f.</a:t>
            </a:r>
          </a:p>
          <a:p>
            <a:pPr algn="l">
              <a:lnSpc>
                <a:spcPts val="2989"/>
              </a:lnSpc>
            </a:pPr>
            <a:r>
              <a:rPr lang="en-US" sz="2299">
                <a:solidFill>
                  <a:srgbClr val="23403D"/>
                </a:solidFill>
                <a:latin typeface="TT Norms"/>
                <a:ea typeface="TT Norms"/>
                <a:cs typeface="TT Norms"/>
                <a:sym typeface="TT Norms"/>
              </a:rPr>
              <a:t>g.</a:t>
            </a:r>
          </a:p>
        </p:txBody>
      </p:sp>
      <p:sp>
        <p:nvSpPr>
          <p:cNvPr name="TextBox 28" id="28"/>
          <p:cNvSpPr txBox="true"/>
          <p:nvPr/>
        </p:nvSpPr>
        <p:spPr>
          <a:xfrm rot="0">
            <a:off x="1276350" y="3494215"/>
            <a:ext cx="8834244" cy="481901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Menjabarkan program Dasa Karsa/Mandatori PGRI hasil Kongres XXIII ke dalam rencana kegiatan.</a:t>
            </a:r>
          </a:p>
          <a:p>
            <a:pPr algn="l">
              <a:lnSpc>
                <a:spcPts val="2989"/>
              </a:lnSpc>
            </a:pPr>
            <a:r>
              <a:rPr lang="en-US" sz="22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989"/>
              </a:lnSpc>
            </a:pPr>
            <a:r>
              <a:rPr lang="en-US" sz="2299">
                <a:solidFill>
                  <a:srgbClr val="23403D"/>
                </a:solidFill>
                <a:latin typeface="TT Norms"/>
                <a:ea typeface="TT Norms"/>
                <a:cs typeface="TT Norms"/>
                <a:sym typeface="TT Norms"/>
              </a:rPr>
              <a:t>Melaksan</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kan kerjasama dengan kementerian, instansi kement</a:t>
            </a:r>
            <a:r>
              <a:rPr lang="en-US" sz="2299">
                <a:solidFill>
                  <a:srgbClr val="23403D"/>
                </a:solidFill>
                <a:latin typeface="TT Norms"/>
                <a:ea typeface="TT Norms"/>
                <a:cs typeface="TT Norms"/>
                <a:sym typeface="TT Norms"/>
              </a:rPr>
              <a:t>erian, </a:t>
            </a:r>
            <a:r>
              <a:rPr lang="en-US" sz="2299">
                <a:solidFill>
                  <a:srgbClr val="23403D"/>
                </a:solidFill>
                <a:latin typeface="TT Norms"/>
                <a:ea typeface="TT Norms"/>
                <a:cs typeface="TT Norms"/>
                <a:sym typeface="TT Norms"/>
              </a:rPr>
              <a:t>instansi kementerian lainnya, Badan Usaha Milik Negara (BUMN) Badan Usaha Milik Daerah (BUMD), dan instansi swasta.</a:t>
            </a:r>
          </a:p>
          <a:p>
            <a:pPr algn="l">
              <a:lnSpc>
                <a:spcPts val="2989"/>
              </a:lnSpc>
            </a:pPr>
            <a:r>
              <a:rPr lang="en-US" sz="2299">
                <a:solidFill>
                  <a:srgbClr val="23403D"/>
                </a:solidFill>
                <a:latin typeface="TT Norms"/>
                <a:ea typeface="TT Norms"/>
                <a:cs typeface="TT Norms"/>
                <a:sym typeface="TT Norms"/>
              </a:rPr>
              <a:t>Mengkoordinasikan kegiatan Badan Usaha PGRI.</a:t>
            </a:r>
          </a:p>
          <a:p>
            <a:pPr algn="l">
              <a:lnSpc>
                <a:spcPts val="2989"/>
              </a:lnSpc>
            </a:pPr>
            <a:r>
              <a:rPr lang="en-US" sz="2299">
                <a:solidFill>
                  <a:srgbClr val="23403D"/>
                </a:solidFill>
                <a:latin typeface="TT Norms"/>
                <a:ea typeface="TT Norms"/>
                <a:cs typeface="TT Norms"/>
                <a:sym typeface="TT Norms"/>
              </a:rPr>
              <a:t>Mengusahakan diperolehnya sumber dana dari hasil kerjasama dan pengembangan usaha yang dikelola oleh Badan Usaha PGRI.</a:t>
            </a:r>
          </a:p>
          <a:p>
            <a:pPr algn="l">
              <a:lnSpc>
                <a:spcPts val="298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engembangkan dan membina koperasi PGRI.</a:t>
            </a:r>
          </a:p>
          <a:p>
            <a:pPr algn="l">
              <a:lnSpc>
                <a:spcPts val="2989"/>
              </a:lnSpc>
            </a:pPr>
            <a:r>
              <a:rPr lang="en-US" sz="2299">
                <a:solidFill>
                  <a:srgbClr val="23403D"/>
                </a:solidFill>
                <a:latin typeface="TT Norms"/>
                <a:ea typeface="TT Norms"/>
                <a:cs typeface="TT Norms"/>
                <a:sym typeface="TT Norms"/>
              </a:rPr>
              <a:t>Perluasan kerjasama dalam rangka pengembangan</a:t>
            </a:r>
            <a:r>
              <a:rPr lang="en-US" sz="2299">
                <a:solidFill>
                  <a:srgbClr val="23403D"/>
                </a:solidFill>
                <a:latin typeface="TT Norms"/>
                <a:ea typeface="TT Norms"/>
                <a:cs typeface="TT Norms"/>
                <a:sym typeface="TT Norms"/>
              </a:rPr>
              <a:t> usaha.</a:t>
            </a:r>
          </a:p>
        </p:txBody>
      </p:sp>
      <p:sp>
        <p:nvSpPr>
          <p:cNvPr name="TextBox 29" id="29"/>
          <p:cNvSpPr txBox="true"/>
          <p:nvPr/>
        </p:nvSpPr>
        <p:spPr>
          <a:xfrm rot="0">
            <a:off x="10411548" y="2967636"/>
            <a:ext cx="2285346" cy="384810"/>
          </a:xfrm>
          <a:prstGeom prst="rect">
            <a:avLst/>
          </a:prstGeom>
        </p:spPr>
        <p:txBody>
          <a:bodyPr anchor="t" rtlCol="false" tIns="0" lIns="0" bIns="0" rIns="0">
            <a:spAutoFit/>
          </a:bodyPr>
          <a:lstStyle/>
          <a:p>
            <a:pPr algn="l">
              <a:lnSpc>
                <a:spcPts val="3104"/>
              </a:lnSpc>
            </a:pPr>
            <a:r>
              <a:rPr lang="en-US" sz="22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0789471" y="3353508"/>
            <a:ext cx="6676338" cy="333311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Menginisasi terwujudnya usaha lain dalam bentuk Bank Syariah Guru Indonesia.</a:t>
            </a:r>
          </a:p>
          <a:p>
            <a:pPr algn="l">
              <a:lnSpc>
                <a:spcPts val="298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enyediakan dan menjual Official Merchandise PGRI.</a:t>
            </a:r>
          </a:p>
          <a:p>
            <a:pPr algn="l">
              <a:lnSpc>
                <a:spcPts val="2989"/>
              </a:lnSpc>
            </a:pPr>
            <a:r>
              <a:rPr lang="en-US" sz="2299">
                <a:solidFill>
                  <a:srgbClr val="23403D"/>
                </a:solidFill>
                <a:latin typeface="TT Norms"/>
                <a:ea typeface="TT Norms"/>
                <a:cs typeface="TT Norms"/>
                <a:sym typeface="TT Norms"/>
              </a:rPr>
              <a:t>Menginisasi terwujudnya usaha lain dalam bentuk usaha online.</a:t>
            </a:r>
          </a:p>
          <a:p>
            <a:pPr algn="l">
              <a:lnSpc>
                <a:spcPts val="2989"/>
              </a:lnSpc>
            </a:pPr>
            <a:r>
              <a:rPr lang="en-US" sz="2299">
                <a:solidFill>
                  <a:srgbClr val="23403D"/>
                </a:solidFill>
                <a:latin typeface="TT Norms"/>
                <a:ea typeface="TT Norms"/>
                <a:cs typeface="TT Norms"/>
                <a:sym typeface="TT Norms"/>
              </a:rPr>
              <a:t>Menghadiri kegiatan-kegiatan yang diselenggarakan oleh lembaga mitra.</a:t>
            </a:r>
          </a:p>
          <a:p>
            <a:pPr algn="l">
              <a:lnSpc>
                <a:spcPts val="298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elaksanakan evalu</a:t>
            </a:r>
            <a:r>
              <a:rPr lang="en-US" sz="2299">
                <a:solidFill>
                  <a:srgbClr val="23403D"/>
                </a:solidFill>
                <a:latin typeface="TT Norms"/>
                <a:ea typeface="TT Norms"/>
                <a:cs typeface="TT Norms"/>
                <a:sym typeface="TT Norms"/>
              </a:rPr>
              <a:t>asi dan pelaporan.</a:t>
            </a:r>
          </a:p>
        </p:txBody>
      </p:sp>
      <p:sp>
        <p:nvSpPr>
          <p:cNvPr name="TextBox 31" id="31"/>
          <p:cNvSpPr txBox="true"/>
          <p:nvPr/>
        </p:nvSpPr>
        <p:spPr>
          <a:xfrm rot="0">
            <a:off x="10455664" y="3342921"/>
            <a:ext cx="572364" cy="370459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p>
          <a:p>
            <a:pPr algn="l">
              <a:lnSpc>
                <a:spcPts val="2989"/>
              </a:lnSpc>
            </a:pPr>
            <a:r>
              <a:rPr lang="en-US" sz="2299">
                <a:solidFill>
                  <a:srgbClr val="23403D"/>
                </a:solidFill>
                <a:latin typeface="TT Norms"/>
                <a:ea typeface="TT Norms"/>
                <a:cs typeface="TT Norms"/>
                <a:sym typeface="TT Norms"/>
              </a:rPr>
              <a:t>b.</a:t>
            </a:r>
          </a:p>
          <a:p>
            <a:pPr algn="l">
              <a:lnSpc>
                <a:spcPts val="2989"/>
              </a:lnSpc>
            </a:pPr>
          </a:p>
          <a:p>
            <a:pPr algn="l">
              <a:lnSpc>
                <a:spcPts val="2989"/>
              </a:lnSpc>
            </a:pPr>
            <a:r>
              <a:rPr lang="en-US" sz="2299">
                <a:solidFill>
                  <a:srgbClr val="23403D"/>
                </a:solidFill>
                <a:latin typeface="TT Norms"/>
                <a:ea typeface="TT Norms"/>
                <a:cs typeface="TT Norms"/>
                <a:sym typeface="TT Norms"/>
              </a:rPr>
              <a:t>c</a:t>
            </a:r>
          </a:p>
          <a:p>
            <a:pPr algn="l">
              <a:lnSpc>
                <a:spcPts val="2989"/>
              </a:lnSpc>
            </a:pPr>
          </a:p>
          <a:p>
            <a:pPr algn="l">
              <a:lnSpc>
                <a:spcPts val="2989"/>
              </a:lnSpc>
            </a:pPr>
            <a:r>
              <a:rPr lang="en-US" sz="2299">
                <a:solidFill>
                  <a:srgbClr val="23403D"/>
                </a:solidFill>
                <a:latin typeface="TT Norms"/>
                <a:ea typeface="TT Norms"/>
                <a:cs typeface="TT Norms"/>
                <a:sym typeface="TT Norms"/>
              </a:rPr>
              <a:t>d.</a:t>
            </a:r>
          </a:p>
          <a:p>
            <a:pPr algn="l">
              <a:lnSpc>
                <a:spcPts val="2989"/>
              </a:lnSpc>
            </a:pPr>
          </a:p>
          <a:p>
            <a:pPr algn="l">
              <a:lnSpc>
                <a:spcPts val="2989"/>
              </a:lnSpc>
            </a:pPr>
            <a:r>
              <a:rPr lang="en-US" sz="2299">
                <a:solidFill>
                  <a:srgbClr val="23403D"/>
                </a:solidFill>
                <a:latin typeface="TT Norms"/>
                <a:ea typeface="TT Norms"/>
                <a:cs typeface="TT Norms"/>
                <a:sym typeface="TT Norms"/>
              </a:rPr>
              <a:t>e.</a:t>
            </a:r>
          </a:p>
          <a:p>
            <a:pPr algn="l">
              <a:lnSpc>
                <a:spcPts val="2989"/>
              </a:lnSpc>
            </a:pPr>
          </a:p>
        </p:txBody>
      </p:sp>
      <p:sp>
        <p:nvSpPr>
          <p:cNvPr name="TextBox 32" id="32"/>
          <p:cNvSpPr txBox="true"/>
          <p:nvPr/>
        </p:nvSpPr>
        <p:spPr>
          <a:xfrm rot="0">
            <a:off x="878041" y="8465630"/>
            <a:ext cx="16950358"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Dalam melaksanakan tugasnya Ketua Departemen Kerjasama dan Pengembangan Usaha berkoordinasi dengan Ketua yang mengkoordinasikannya sebagaimana diatur dalam Pasal 4 ayat (4) keputusan ini.</a:t>
            </a:r>
          </a:p>
          <a:p>
            <a:pPr algn="l">
              <a:lnSpc>
                <a:spcPts val="2989"/>
              </a:lnSpc>
            </a:pPr>
            <a:r>
              <a:rPr lang="en-US" sz="2299">
                <a:solidFill>
                  <a:srgbClr val="23403D"/>
                </a:solidFill>
                <a:latin typeface="TT Norms"/>
                <a:ea typeface="TT Norms"/>
                <a:cs typeface="TT Norms"/>
                <a:sym typeface="TT Norms"/>
              </a:rPr>
              <a:t>Dalam melaksanakan tugasnya Ketua Departemen Kerjasama dan Pengembangan Usaha Pendidikan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475386" y="8472805"/>
            <a:ext cx="572364" cy="11042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(2)</a:t>
            </a:r>
          </a:p>
          <a:p>
            <a:pPr algn="l">
              <a:lnSpc>
                <a:spcPts val="2989"/>
              </a:lnSpc>
            </a:pPr>
          </a:p>
          <a:p>
            <a:pPr algn="l">
              <a:lnSpc>
                <a:spcPts val="298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0107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075"/>
            <a:ext cx="10202620"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17</a:t>
            </a:r>
          </a:p>
          <a:p>
            <a:pPr algn="ctr">
              <a:lnSpc>
                <a:spcPts val="1249"/>
              </a:lnSpc>
            </a:pPr>
            <a:r>
              <a:rPr lang="en-US" b="true" sz="2499">
                <a:solidFill>
                  <a:srgbClr val="23403D"/>
                </a:solidFill>
                <a:latin typeface="TT Norms Bold"/>
                <a:ea typeface="TT Norms Bold"/>
                <a:cs typeface="TT Norms Bold"/>
                <a:sym typeface="TT Norms Bold"/>
              </a:rPr>
              <a:t>Departemen Kesejahteraan dan Ketenagakerjaan</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228660"/>
            <a:ext cx="16950358" cy="1264920"/>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Berdasarkan tugas dan fungsi departemen sebagaimana dimaksud dalam Pasal 9, Departemen Kesejahteraan dan Ketenagakerjaan mempunyai uraian tugas sebagai berikut.</a:t>
            </a:r>
          </a:p>
          <a:p>
            <a:pPr algn="l">
              <a:lnSpc>
                <a:spcPts val="344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285175"/>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28535" y="3477968"/>
            <a:ext cx="572364" cy="4265295"/>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a.</a:t>
            </a:r>
          </a:p>
          <a:p>
            <a:pPr algn="l">
              <a:lnSpc>
                <a:spcPts val="3449"/>
              </a:lnSpc>
            </a:pPr>
          </a:p>
          <a:p>
            <a:pPr algn="l">
              <a:lnSpc>
                <a:spcPts val="3449"/>
              </a:lnSpc>
            </a:pPr>
            <a:r>
              <a:rPr lang="en-US" sz="2299">
                <a:solidFill>
                  <a:srgbClr val="23403D"/>
                </a:solidFill>
                <a:latin typeface="TT Norms"/>
                <a:ea typeface="TT Norms"/>
                <a:cs typeface="TT Norms"/>
                <a:sym typeface="TT Norms"/>
              </a:rPr>
              <a:t>b.</a:t>
            </a:r>
          </a:p>
          <a:p>
            <a:pPr algn="l">
              <a:lnSpc>
                <a:spcPts val="3449"/>
              </a:lnSpc>
            </a:pPr>
          </a:p>
          <a:p>
            <a:pPr algn="l">
              <a:lnSpc>
                <a:spcPts val="3449"/>
              </a:lnSpc>
            </a:pPr>
            <a:r>
              <a:rPr lang="en-US" sz="2299">
                <a:solidFill>
                  <a:srgbClr val="23403D"/>
                </a:solidFill>
                <a:latin typeface="TT Norms"/>
                <a:ea typeface="TT Norms"/>
                <a:cs typeface="TT Norms"/>
                <a:sym typeface="TT Norms"/>
              </a:rPr>
              <a:t>c.</a:t>
            </a:r>
          </a:p>
          <a:p>
            <a:pPr algn="l">
              <a:lnSpc>
                <a:spcPts val="3449"/>
              </a:lnSpc>
            </a:pPr>
          </a:p>
          <a:p>
            <a:pPr algn="l">
              <a:lnSpc>
                <a:spcPts val="3449"/>
              </a:lnSpc>
            </a:pPr>
            <a:r>
              <a:rPr lang="en-US" sz="2299">
                <a:solidFill>
                  <a:srgbClr val="23403D"/>
                </a:solidFill>
                <a:latin typeface="TT Norms"/>
                <a:ea typeface="TT Norms"/>
                <a:cs typeface="TT Norms"/>
                <a:sym typeface="TT Norms"/>
              </a:rPr>
              <a:t>d.</a:t>
            </a:r>
          </a:p>
          <a:p>
            <a:pPr algn="l">
              <a:lnSpc>
                <a:spcPts val="3449"/>
              </a:lnSpc>
            </a:pPr>
            <a:r>
              <a:rPr lang="en-US" sz="2299">
                <a:solidFill>
                  <a:srgbClr val="23403D"/>
                </a:solidFill>
                <a:latin typeface="TT Norms"/>
                <a:ea typeface="TT Norms"/>
                <a:cs typeface="TT Norms"/>
                <a:sym typeface="TT Norms"/>
              </a:rPr>
              <a:t>e.</a:t>
            </a:r>
          </a:p>
          <a:p>
            <a:pPr algn="l">
              <a:lnSpc>
                <a:spcPts val="3449"/>
              </a:lnSpc>
            </a:pPr>
          </a:p>
          <a:p>
            <a:pPr algn="l">
              <a:lnSpc>
                <a:spcPts val="3449"/>
              </a:lnSpc>
            </a:pPr>
            <a:r>
              <a:rPr lang="en-US" sz="2299">
                <a:solidFill>
                  <a:srgbClr val="23403D"/>
                </a:solidFill>
                <a:latin typeface="TT Norms"/>
                <a:ea typeface="TT Norms"/>
                <a:cs typeface="TT Norms"/>
                <a:sym typeface="TT Norms"/>
              </a:rPr>
              <a:t>f.</a:t>
            </a:r>
          </a:p>
        </p:txBody>
      </p:sp>
      <p:sp>
        <p:nvSpPr>
          <p:cNvPr name="TextBox 28" id="28"/>
          <p:cNvSpPr txBox="true"/>
          <p:nvPr/>
        </p:nvSpPr>
        <p:spPr>
          <a:xfrm rot="0">
            <a:off x="1276350" y="3497018"/>
            <a:ext cx="10057291" cy="4693920"/>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Menjabarkan program Dasa Karsa/Mandatori PGRI hasil Kongres XXIII PGRI ke dalam rencana kegiatan.</a:t>
            </a:r>
          </a:p>
          <a:p>
            <a:pPr algn="l">
              <a:lnSpc>
                <a:spcPts val="3449"/>
              </a:lnSpc>
            </a:pPr>
            <a:r>
              <a:rPr lang="en-US" sz="22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3449"/>
              </a:lnSpc>
            </a:pPr>
            <a:r>
              <a:rPr lang="en-US" sz="2299">
                <a:solidFill>
                  <a:srgbClr val="23403D"/>
                </a:solidFill>
                <a:latin typeface="TT Norms"/>
                <a:ea typeface="TT Norms"/>
                <a:cs typeface="TT Norms"/>
                <a:sym typeface="TT Norms"/>
              </a:rPr>
              <a:t>Memperjuangkan pengh</a:t>
            </a:r>
            <a:r>
              <a:rPr lang="en-US" sz="2299">
                <a:solidFill>
                  <a:srgbClr val="23403D"/>
                </a:solidFill>
                <a:latin typeface="TT Norms"/>
                <a:ea typeface="TT Norms"/>
                <a:cs typeface="TT Norms"/>
                <a:sym typeface="TT Norms"/>
              </a:rPr>
              <a:t>as</a:t>
            </a:r>
            <a:r>
              <a:rPr lang="en-US" sz="2299">
                <a:solidFill>
                  <a:srgbClr val="23403D"/>
                </a:solidFill>
                <a:latin typeface="TT Norms"/>
                <a:ea typeface="TT Norms"/>
                <a:cs typeface="TT Norms"/>
                <a:sym typeface="TT Norms"/>
              </a:rPr>
              <a:t>ilan yang layak bagi guru, terutama guru non PNS.</a:t>
            </a:r>
          </a:p>
          <a:p>
            <a:pPr algn="l">
              <a:lnSpc>
                <a:spcPts val="3449"/>
              </a:lnSpc>
            </a:pPr>
            <a:r>
              <a:rPr lang="en-US" sz="2299">
                <a:solidFill>
                  <a:srgbClr val="23403D"/>
                </a:solidFill>
                <a:latin typeface="TT Norms"/>
                <a:ea typeface="TT Norms"/>
                <a:cs typeface="TT Norms"/>
                <a:sym typeface="TT Norms"/>
              </a:rPr>
              <a:t>Memperjuangkan transformasi tata kelola guru.</a:t>
            </a:r>
          </a:p>
          <a:p>
            <a:pPr algn="l">
              <a:lnSpc>
                <a:spcPts val="3449"/>
              </a:lnSpc>
            </a:pPr>
            <a:r>
              <a:rPr lang="en-US" sz="2299">
                <a:solidFill>
                  <a:srgbClr val="23403D"/>
                </a:solidFill>
                <a:latin typeface="TT Norms"/>
                <a:ea typeface="TT Norms"/>
                <a:cs typeface="TT Norms"/>
                <a:sym typeface="TT Norms"/>
              </a:rPr>
              <a:t>Melaksanakan kerjasama dengan pemerintah, pemda, dan rumah sakit, perusahaan transportasi dan pelayanan umum untuk memberikan fasilitas keringanan bagi guru.</a:t>
            </a:r>
          </a:p>
          <a:p>
            <a:pPr algn="l">
              <a:lnSpc>
                <a:spcPts val="344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emastikan dan memperjuangan status guru dan tenaga kependidikan menjadi</a:t>
            </a:r>
            <a:r>
              <a:rPr lang="en-US" sz="2299">
                <a:solidFill>
                  <a:srgbClr val="23403D"/>
                </a:solidFill>
                <a:latin typeface="TT Norms"/>
                <a:ea typeface="TT Norms"/>
                <a:cs typeface="TT Norms"/>
                <a:sym typeface="TT Norms"/>
              </a:rPr>
              <a:t> ASN.</a:t>
            </a:r>
          </a:p>
        </p:txBody>
      </p:sp>
      <p:sp>
        <p:nvSpPr>
          <p:cNvPr name="TextBox 29" id="29"/>
          <p:cNvSpPr txBox="true"/>
          <p:nvPr/>
        </p:nvSpPr>
        <p:spPr>
          <a:xfrm rot="0">
            <a:off x="11695591" y="3108770"/>
            <a:ext cx="2285346" cy="384810"/>
          </a:xfrm>
          <a:prstGeom prst="rect">
            <a:avLst/>
          </a:prstGeom>
        </p:spPr>
        <p:txBody>
          <a:bodyPr anchor="t" rtlCol="false" tIns="0" lIns="0" bIns="0" rIns="0">
            <a:spAutoFit/>
          </a:bodyPr>
          <a:lstStyle/>
          <a:p>
            <a:pPr algn="l">
              <a:lnSpc>
                <a:spcPts val="3104"/>
              </a:lnSpc>
            </a:pPr>
            <a:r>
              <a:rPr lang="en-US" sz="22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2078646" y="3506543"/>
            <a:ext cx="5781196" cy="2979420"/>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Menjalin kerjasama dengan kementerian terkait dan BUMN untuk peningkatan kesejahteraan anggota</a:t>
            </a:r>
          </a:p>
          <a:p>
            <a:pPr algn="l">
              <a:lnSpc>
                <a:spcPts val="3449"/>
              </a:lnSpc>
            </a:pPr>
            <a:r>
              <a:rPr lang="en-US" sz="2299">
                <a:solidFill>
                  <a:srgbClr val="23403D"/>
                </a:solidFill>
                <a:latin typeface="TT Norms"/>
                <a:ea typeface="TT Norms"/>
                <a:cs typeface="TT Norms"/>
                <a:sym typeface="TT Norms"/>
              </a:rPr>
              <a:t>Melaksanakan kerja sama dengan perbankan mengoptimalkan penggunaan kartu anggota.</a:t>
            </a:r>
          </a:p>
          <a:p>
            <a:pPr algn="l">
              <a:lnSpc>
                <a:spcPts val="344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elaksanakan evalu</a:t>
            </a:r>
            <a:r>
              <a:rPr lang="en-US" sz="2299">
                <a:solidFill>
                  <a:srgbClr val="23403D"/>
                </a:solidFill>
                <a:latin typeface="TT Norms"/>
                <a:ea typeface="TT Norms"/>
                <a:cs typeface="TT Norms"/>
                <a:sym typeface="TT Norms"/>
              </a:rPr>
              <a:t>asi dan pelaporan.</a:t>
            </a:r>
          </a:p>
        </p:txBody>
      </p:sp>
      <p:sp>
        <p:nvSpPr>
          <p:cNvPr name="TextBox 31" id="31"/>
          <p:cNvSpPr txBox="true"/>
          <p:nvPr/>
        </p:nvSpPr>
        <p:spPr>
          <a:xfrm rot="0">
            <a:off x="11714641" y="3497018"/>
            <a:ext cx="572364" cy="2979420"/>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a.</a:t>
            </a:r>
          </a:p>
          <a:p>
            <a:pPr algn="l">
              <a:lnSpc>
                <a:spcPts val="3449"/>
              </a:lnSpc>
            </a:pPr>
          </a:p>
          <a:p>
            <a:pPr algn="l">
              <a:lnSpc>
                <a:spcPts val="3449"/>
              </a:lnSpc>
            </a:pPr>
          </a:p>
          <a:p>
            <a:pPr algn="l">
              <a:lnSpc>
                <a:spcPts val="3449"/>
              </a:lnSpc>
            </a:pPr>
            <a:r>
              <a:rPr lang="en-US" sz="2299">
                <a:solidFill>
                  <a:srgbClr val="23403D"/>
                </a:solidFill>
                <a:latin typeface="TT Norms"/>
                <a:ea typeface="TT Norms"/>
                <a:cs typeface="TT Norms"/>
                <a:sym typeface="TT Norms"/>
              </a:rPr>
              <a:t>b.</a:t>
            </a:r>
          </a:p>
          <a:p>
            <a:pPr algn="l">
              <a:lnSpc>
                <a:spcPts val="3449"/>
              </a:lnSpc>
            </a:pPr>
          </a:p>
          <a:p>
            <a:pPr algn="l">
              <a:lnSpc>
                <a:spcPts val="3449"/>
              </a:lnSpc>
            </a:pPr>
          </a:p>
          <a:p>
            <a:pPr algn="l">
              <a:lnSpc>
                <a:spcPts val="3449"/>
              </a:lnSpc>
            </a:pPr>
            <a:r>
              <a:rPr lang="en-US" sz="2299">
                <a:solidFill>
                  <a:srgbClr val="23403D"/>
                </a:solidFill>
                <a:latin typeface="TT Norms"/>
                <a:ea typeface="TT Norms"/>
                <a:cs typeface="TT Norms"/>
                <a:sym typeface="TT Norms"/>
              </a:rPr>
              <a:t>c.</a:t>
            </a:r>
          </a:p>
        </p:txBody>
      </p:sp>
      <p:sp>
        <p:nvSpPr>
          <p:cNvPr name="TextBox 32" id="32"/>
          <p:cNvSpPr txBox="true"/>
          <p:nvPr/>
        </p:nvSpPr>
        <p:spPr>
          <a:xfrm rot="0">
            <a:off x="878041" y="8227505"/>
            <a:ext cx="16950358" cy="1693545"/>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Dalam melaksanakan tugasnya Ketua Departemen Kesejahteraan dan Ketenagakerjaan berkoordinasi dengan Ketua yang mengkoordinasikannya sebagaimana diatur dalam Pasal 4 ayat (4) keputusan ini.</a:t>
            </a:r>
          </a:p>
          <a:p>
            <a:pPr algn="l">
              <a:lnSpc>
                <a:spcPts val="3449"/>
              </a:lnSpc>
            </a:pPr>
            <a:r>
              <a:rPr lang="en-US" sz="2299">
                <a:solidFill>
                  <a:srgbClr val="23403D"/>
                </a:solidFill>
                <a:latin typeface="TT Norms"/>
                <a:ea typeface="TT Norms"/>
                <a:cs typeface="TT Norms"/>
                <a:sym typeface="TT Norms"/>
              </a:rPr>
              <a:t>Dalam melaksanakan tugasnya Ketua Departemen Kesejahteraan dan Ketenagakerjaan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475386" y="8220746"/>
            <a:ext cx="572364" cy="1264920"/>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(2)</a:t>
            </a:r>
          </a:p>
          <a:p>
            <a:pPr algn="l">
              <a:lnSpc>
                <a:spcPts val="3449"/>
              </a:lnSpc>
            </a:pPr>
          </a:p>
          <a:p>
            <a:pPr algn="l">
              <a:lnSpc>
                <a:spcPts val="344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45180"/>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075"/>
            <a:ext cx="10202620"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18</a:t>
            </a:r>
          </a:p>
          <a:p>
            <a:pPr algn="ctr">
              <a:lnSpc>
                <a:spcPts val="1249"/>
              </a:lnSpc>
            </a:pPr>
            <a:r>
              <a:rPr lang="en-US" b="true" sz="2499">
                <a:solidFill>
                  <a:srgbClr val="23403D"/>
                </a:solidFill>
                <a:latin typeface="TT Norms Bold"/>
                <a:ea typeface="TT Norms Bold"/>
                <a:cs typeface="TT Norms Bold"/>
                <a:sym typeface="TT Norms Bold"/>
              </a:rPr>
              <a:t>Departemen Pemberdayaan Perempuan</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300097"/>
            <a:ext cx="16950358" cy="11042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Berdasarkan tugas dan fungsi departemen sebagaimana dimaksud dalam Pasal 9, Departemen Pemberdayaan Perempuan mempunyai uraian tugas sebagai berikut.</a:t>
            </a:r>
          </a:p>
          <a:p>
            <a:pPr algn="l">
              <a:lnSpc>
                <a:spcPts val="298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285175"/>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28535" y="3432937"/>
            <a:ext cx="572364" cy="397256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a.</a:t>
            </a:r>
          </a:p>
          <a:p>
            <a:pPr algn="l">
              <a:lnSpc>
                <a:spcPts val="2859"/>
              </a:lnSpc>
            </a:pPr>
          </a:p>
          <a:p>
            <a:pPr algn="l">
              <a:lnSpc>
                <a:spcPts val="2859"/>
              </a:lnSpc>
            </a:pPr>
            <a:r>
              <a:rPr lang="en-US" sz="2199">
                <a:solidFill>
                  <a:srgbClr val="23403D"/>
                </a:solidFill>
                <a:latin typeface="TT Norms"/>
                <a:ea typeface="TT Norms"/>
                <a:cs typeface="TT Norms"/>
                <a:sym typeface="TT Norms"/>
              </a:rPr>
              <a:t>b.</a:t>
            </a:r>
          </a:p>
          <a:p>
            <a:pPr algn="l">
              <a:lnSpc>
                <a:spcPts val="2859"/>
              </a:lnSpc>
            </a:pPr>
          </a:p>
          <a:p>
            <a:pPr algn="l">
              <a:lnSpc>
                <a:spcPts val="2859"/>
              </a:lnSpc>
            </a:pPr>
            <a:r>
              <a:rPr lang="en-US" sz="2199">
                <a:solidFill>
                  <a:srgbClr val="23403D"/>
                </a:solidFill>
                <a:latin typeface="TT Norms"/>
                <a:ea typeface="TT Norms"/>
                <a:cs typeface="TT Norms"/>
                <a:sym typeface="TT Norms"/>
              </a:rPr>
              <a:t>c.</a:t>
            </a:r>
          </a:p>
          <a:p>
            <a:pPr algn="l">
              <a:lnSpc>
                <a:spcPts val="2859"/>
              </a:lnSpc>
            </a:pPr>
            <a:r>
              <a:rPr lang="en-US" sz="2199">
                <a:solidFill>
                  <a:srgbClr val="23403D"/>
                </a:solidFill>
                <a:latin typeface="TT Norms"/>
                <a:ea typeface="TT Norms"/>
                <a:cs typeface="TT Norms"/>
                <a:sym typeface="TT Norms"/>
              </a:rPr>
              <a:t>d.</a:t>
            </a:r>
          </a:p>
          <a:p>
            <a:pPr algn="l">
              <a:lnSpc>
                <a:spcPts val="2859"/>
              </a:lnSpc>
            </a:pPr>
            <a:r>
              <a:rPr lang="en-US" sz="2199">
                <a:solidFill>
                  <a:srgbClr val="23403D"/>
                </a:solidFill>
                <a:latin typeface="TT Norms"/>
                <a:ea typeface="TT Norms"/>
                <a:cs typeface="TT Norms"/>
                <a:sym typeface="TT Norms"/>
              </a:rPr>
              <a:t>e.</a:t>
            </a:r>
          </a:p>
          <a:p>
            <a:pPr algn="l">
              <a:lnSpc>
                <a:spcPts val="2859"/>
              </a:lnSpc>
            </a:pPr>
          </a:p>
          <a:p>
            <a:pPr algn="l">
              <a:lnSpc>
                <a:spcPts val="2859"/>
              </a:lnSpc>
            </a:pPr>
            <a:r>
              <a:rPr lang="en-US" sz="2199">
                <a:solidFill>
                  <a:srgbClr val="23403D"/>
                </a:solidFill>
                <a:latin typeface="TT Norms"/>
                <a:ea typeface="TT Norms"/>
                <a:cs typeface="TT Norms"/>
                <a:sym typeface="TT Norms"/>
              </a:rPr>
              <a:t>f.</a:t>
            </a:r>
          </a:p>
          <a:p>
            <a:pPr algn="l">
              <a:lnSpc>
                <a:spcPts val="2859"/>
              </a:lnSpc>
            </a:pPr>
          </a:p>
          <a:p>
            <a:pPr algn="l">
              <a:lnSpc>
                <a:spcPts val="2859"/>
              </a:lnSpc>
            </a:pPr>
            <a:r>
              <a:rPr lang="en-US" sz="2199">
                <a:solidFill>
                  <a:srgbClr val="23403D"/>
                </a:solidFill>
                <a:latin typeface="TT Norms"/>
                <a:ea typeface="TT Norms"/>
                <a:cs typeface="TT Norms"/>
                <a:sym typeface="TT Norms"/>
              </a:rPr>
              <a:t>g.</a:t>
            </a:r>
          </a:p>
        </p:txBody>
      </p:sp>
      <p:sp>
        <p:nvSpPr>
          <p:cNvPr name="TextBox 28" id="28"/>
          <p:cNvSpPr txBox="true"/>
          <p:nvPr/>
        </p:nvSpPr>
        <p:spPr>
          <a:xfrm rot="0">
            <a:off x="1276350" y="3432937"/>
            <a:ext cx="10304941" cy="469646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Menjabarkan program Dasa Karsa/Mandatori PGRI hasil Kongres XXIII ke dalam rencana kegiatan departemen.</a:t>
            </a:r>
          </a:p>
          <a:p>
            <a:pPr algn="l">
              <a:lnSpc>
                <a:spcPts val="2859"/>
              </a:lnSpc>
            </a:pPr>
            <a:r>
              <a:rPr lang="en-US" sz="2199">
                <a:solidFill>
                  <a:srgbClr val="23403D"/>
                </a:solidFill>
                <a:latin typeface="TT Norms"/>
                <a:ea typeface="TT Norms"/>
                <a:cs typeface="TT Norms"/>
                <a:sym typeface="TT Norms"/>
              </a:rPr>
              <a:t>Memfasilitasi pembentukan perangkat kelengkapan organisasi Perempuan PGRI pada tingkat provinsi dan kabupaten/kota.</a:t>
            </a:r>
          </a:p>
          <a:p>
            <a:pPr algn="l">
              <a:lnSpc>
                <a:spcPts val="2859"/>
              </a:lnSpc>
            </a:pPr>
            <a:r>
              <a:rPr lang="en-US" sz="2199">
                <a:solidFill>
                  <a:srgbClr val="23403D"/>
                </a:solidFill>
                <a:latin typeface="TT Norms"/>
                <a:ea typeface="TT Norms"/>
                <a:cs typeface="TT Norms"/>
                <a:sym typeface="TT Norms"/>
              </a:rPr>
              <a:t>Mengoptimalkan tugas dan fungsi Perempuan PGRI di semua tingkatan.</a:t>
            </a:r>
          </a:p>
          <a:p>
            <a:pPr algn="l">
              <a:lnSpc>
                <a:spcPts val="2859"/>
              </a:lnSpc>
            </a:pPr>
            <a:r>
              <a:rPr lang="en-US" sz="2199">
                <a:solidFill>
                  <a:srgbClr val="23403D"/>
                </a:solidFill>
                <a:latin typeface="TT Norms"/>
                <a:ea typeface="TT Norms"/>
                <a:cs typeface="TT Norms"/>
                <a:sym typeface="TT Norms"/>
              </a:rPr>
              <a:t>Menyusun peraturan organisasi tentang Perempuan PGRI.</a:t>
            </a:r>
          </a:p>
          <a:p>
            <a:pPr algn="l">
              <a:lnSpc>
                <a:spcPts val="2859"/>
              </a:lnSpc>
            </a:pPr>
            <a:r>
              <a:rPr lang="en-US" sz="2199">
                <a:solidFill>
                  <a:srgbClr val="23403D"/>
                </a:solidFill>
                <a:latin typeface="TT Norms"/>
                <a:ea typeface="TT Norms"/>
                <a:cs typeface="TT Norms"/>
                <a:sym typeface="TT Norms"/>
              </a:rPr>
              <a:t>Memfasilitasi pelaksanaan program peningk</a:t>
            </a:r>
            <a:r>
              <a:rPr lang="en-US" sz="2199">
                <a:solidFill>
                  <a:srgbClr val="23403D"/>
                </a:solidFill>
                <a:latin typeface="TT Norms"/>
                <a:ea typeface="TT Norms"/>
                <a:cs typeface="TT Norms"/>
                <a:sym typeface="TT Norms"/>
              </a:rPr>
              <a:t>atan kepem</a:t>
            </a:r>
            <a:r>
              <a:rPr lang="en-US" sz="2199">
                <a:solidFill>
                  <a:srgbClr val="23403D"/>
                </a:solidFill>
                <a:latin typeface="TT Norms"/>
                <a:ea typeface="TT Norms"/>
                <a:cs typeface="TT Norms"/>
                <a:sym typeface="TT Norms"/>
              </a:rPr>
              <a:t>impinan perempuan PGRI berbasis digital.</a:t>
            </a:r>
          </a:p>
          <a:p>
            <a:pPr algn="l">
              <a:lnSpc>
                <a:spcPts val="2859"/>
              </a:lnSpc>
            </a:pPr>
            <a:r>
              <a:rPr lang="en-US" sz="2199">
                <a:solidFill>
                  <a:srgbClr val="23403D"/>
                </a:solidFill>
                <a:latin typeface="TT Norms"/>
                <a:ea typeface="TT Norms"/>
                <a:cs typeface="TT Norms"/>
                <a:sym typeface="TT Norms"/>
              </a:rPr>
              <a:t>Memastikan terpenuhinya keterwakilan paling sedikit 30% perempuan dalam kepengurusan PGRI di semua tingkatan.</a:t>
            </a:r>
          </a:p>
          <a:p>
            <a:pPr algn="l">
              <a:lnSpc>
                <a:spcPts val="2859"/>
              </a:lnSpc>
            </a:pPr>
            <a:r>
              <a:rPr lang="en-US" sz="2199">
                <a:solidFill>
                  <a:srgbClr val="23403D"/>
                </a:solidFill>
                <a:latin typeface="TT Norms"/>
                <a:ea typeface="TT Norms"/>
                <a:cs typeface="TT Norms"/>
                <a:sym typeface="TT Norms"/>
              </a:rPr>
              <a:t>Memperluas kerjasama dengan Kementerian Pemberdayaan Perempuan dan Perlindungan Anak (Kemen PPPA), Kementerian Pendidikan, Kebudayaan, Riset dan Teknologi, dan kementerian terkait</a:t>
            </a:r>
            <a:r>
              <a:rPr lang="en-US" sz="2199">
                <a:solidFill>
                  <a:srgbClr val="23403D"/>
                </a:solidFill>
                <a:latin typeface="TT Norms"/>
                <a:ea typeface="TT Norms"/>
                <a:cs typeface="TT Norms"/>
                <a:sym typeface="TT Norms"/>
              </a:rPr>
              <a:t>.</a:t>
            </a:r>
          </a:p>
        </p:txBody>
      </p:sp>
      <p:sp>
        <p:nvSpPr>
          <p:cNvPr name="TextBox 29" id="29"/>
          <p:cNvSpPr txBox="true"/>
          <p:nvPr/>
        </p:nvSpPr>
        <p:spPr>
          <a:xfrm rot="0">
            <a:off x="11581291" y="3019552"/>
            <a:ext cx="2285346" cy="384810"/>
          </a:xfrm>
          <a:prstGeom prst="rect">
            <a:avLst/>
          </a:prstGeom>
        </p:spPr>
        <p:txBody>
          <a:bodyPr anchor="t" rtlCol="false" tIns="0" lIns="0" bIns="0" rIns="0">
            <a:spAutoFit/>
          </a:bodyPr>
          <a:lstStyle/>
          <a:p>
            <a:pPr algn="l">
              <a:lnSpc>
                <a:spcPts val="3104"/>
              </a:lnSpc>
            </a:pPr>
            <a:r>
              <a:rPr lang="en-US" sz="22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2078646" y="3562477"/>
            <a:ext cx="5781196" cy="433451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Melaksanakan kerjasama dan berpartisipasi aktif dalam kegiatan organisasi perempuan seperti Kongres Wanita Indonesia (Kowani), Pemberdayaan dan Kesejahteraan Keluarga (PKK) dan organisasi perempuan lainnya.</a:t>
            </a:r>
          </a:p>
          <a:p>
            <a:pPr algn="l">
              <a:lnSpc>
                <a:spcPts val="2859"/>
              </a:lnSpc>
            </a:pPr>
            <a:r>
              <a:rPr lang="en-US" sz="2199">
                <a:solidFill>
                  <a:srgbClr val="23403D"/>
                </a:solidFill>
                <a:latin typeface="TT Norms"/>
                <a:ea typeface="TT Norms"/>
                <a:cs typeface="TT Norms"/>
                <a:sym typeface="TT Norms"/>
              </a:rPr>
              <a:t>Melaksanakan program-program peningkatan wawasan dan keterampilan anggota perempuan PGRI.</a:t>
            </a:r>
          </a:p>
          <a:p>
            <a:pPr algn="l">
              <a:lnSpc>
                <a:spcPts val="2859"/>
              </a:lnSpc>
            </a:pPr>
            <a:r>
              <a:rPr lang="en-US" sz="21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859"/>
              </a:lnSpc>
            </a:pPr>
            <a:r>
              <a:rPr lang="en-US" sz="2199">
                <a:solidFill>
                  <a:srgbClr val="23403D"/>
                </a:solidFill>
                <a:latin typeface="TT Norms"/>
                <a:ea typeface="TT Norms"/>
                <a:cs typeface="TT Norms"/>
                <a:sym typeface="TT Norms"/>
              </a:rPr>
              <a:t>M</a:t>
            </a:r>
            <a:r>
              <a:rPr lang="en-US" sz="2199">
                <a:solidFill>
                  <a:srgbClr val="23403D"/>
                </a:solidFill>
                <a:latin typeface="TT Norms"/>
                <a:ea typeface="TT Norms"/>
                <a:cs typeface="TT Norms"/>
                <a:sym typeface="TT Norms"/>
              </a:rPr>
              <a:t>elaksanakan evalu</a:t>
            </a:r>
            <a:r>
              <a:rPr lang="en-US" sz="2199">
                <a:solidFill>
                  <a:srgbClr val="23403D"/>
                </a:solidFill>
                <a:latin typeface="TT Norms"/>
                <a:ea typeface="TT Norms"/>
                <a:cs typeface="TT Norms"/>
                <a:sym typeface="TT Norms"/>
              </a:rPr>
              <a:t>asi dan pelaporan.</a:t>
            </a:r>
          </a:p>
        </p:txBody>
      </p:sp>
      <p:sp>
        <p:nvSpPr>
          <p:cNvPr name="TextBox 31" id="31"/>
          <p:cNvSpPr txBox="true"/>
          <p:nvPr/>
        </p:nvSpPr>
        <p:spPr>
          <a:xfrm rot="0">
            <a:off x="11714641" y="3562477"/>
            <a:ext cx="572364" cy="324866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a.</a:t>
            </a:r>
          </a:p>
          <a:p>
            <a:pPr algn="l">
              <a:lnSpc>
                <a:spcPts val="2859"/>
              </a:lnSpc>
            </a:pPr>
          </a:p>
          <a:p>
            <a:pPr algn="l">
              <a:lnSpc>
                <a:spcPts val="2859"/>
              </a:lnSpc>
            </a:pPr>
          </a:p>
          <a:p>
            <a:pPr algn="l">
              <a:lnSpc>
                <a:spcPts val="2859"/>
              </a:lnSpc>
            </a:pPr>
            <a:r>
              <a:rPr lang="en-US" sz="2199">
                <a:solidFill>
                  <a:srgbClr val="23403D"/>
                </a:solidFill>
                <a:latin typeface="TT Norms"/>
                <a:ea typeface="TT Norms"/>
                <a:cs typeface="TT Norms"/>
                <a:sym typeface="TT Norms"/>
              </a:rPr>
              <a:t>b.</a:t>
            </a:r>
          </a:p>
          <a:p>
            <a:pPr algn="l">
              <a:lnSpc>
                <a:spcPts val="2859"/>
              </a:lnSpc>
            </a:pPr>
          </a:p>
          <a:p>
            <a:pPr algn="l">
              <a:lnSpc>
                <a:spcPts val="2859"/>
              </a:lnSpc>
            </a:pPr>
          </a:p>
          <a:p>
            <a:pPr algn="l">
              <a:lnSpc>
                <a:spcPts val="2859"/>
              </a:lnSpc>
            </a:pPr>
          </a:p>
          <a:p>
            <a:pPr algn="l">
              <a:lnSpc>
                <a:spcPts val="2859"/>
              </a:lnSpc>
            </a:pPr>
          </a:p>
          <a:p>
            <a:pPr algn="l">
              <a:lnSpc>
                <a:spcPts val="2859"/>
              </a:lnSpc>
            </a:pPr>
            <a:r>
              <a:rPr lang="en-US" sz="2199">
                <a:solidFill>
                  <a:srgbClr val="23403D"/>
                </a:solidFill>
                <a:latin typeface="TT Norms"/>
                <a:ea typeface="TT Norms"/>
                <a:cs typeface="TT Norms"/>
                <a:sym typeface="TT Norms"/>
              </a:rPr>
              <a:t>c.</a:t>
            </a:r>
          </a:p>
        </p:txBody>
      </p:sp>
      <p:sp>
        <p:nvSpPr>
          <p:cNvPr name="TextBox 32" id="32"/>
          <p:cNvSpPr txBox="true"/>
          <p:nvPr/>
        </p:nvSpPr>
        <p:spPr>
          <a:xfrm rot="0">
            <a:off x="887566" y="8211630"/>
            <a:ext cx="16950358"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Dalam melaksanakan tugasnya Ketua Departemen Pemberdayaan Perempuan berkoordinasi dengan Ketua yang mengkoordinasikannya sebagaimana diatur dalam Pasal 4 ayat (4) keputusan ini.</a:t>
            </a:r>
          </a:p>
          <a:p>
            <a:pPr algn="l">
              <a:lnSpc>
                <a:spcPts val="2989"/>
              </a:lnSpc>
            </a:pPr>
            <a:r>
              <a:rPr lang="en-US" sz="2299">
                <a:solidFill>
                  <a:srgbClr val="23403D"/>
                </a:solidFill>
                <a:latin typeface="TT Norms"/>
                <a:ea typeface="TT Norms"/>
                <a:cs typeface="TT Norms"/>
                <a:sym typeface="TT Norms"/>
              </a:rPr>
              <a:t>Dalam melaksanakan tugasnya Ketua Departemen Pemberdayaan Perempuan dalam melaksanakan tugasnya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475386" y="8186547"/>
            <a:ext cx="572364" cy="11042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(2)</a:t>
            </a:r>
          </a:p>
          <a:p>
            <a:pPr algn="l">
              <a:lnSpc>
                <a:spcPts val="2989"/>
              </a:lnSpc>
            </a:pPr>
          </a:p>
          <a:p>
            <a:pPr algn="l">
              <a:lnSpc>
                <a:spcPts val="298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287945" y="-1005277"/>
            <a:ext cx="9394899" cy="2511008"/>
            <a:chOff x="0" y="0"/>
            <a:chExt cx="1455516" cy="389021"/>
          </a:xfrm>
        </p:grpSpPr>
        <p:sp>
          <p:nvSpPr>
            <p:cNvPr name="Freeform 7" id="7"/>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8" id="8"/>
          <p:cNvGrpSpPr/>
          <p:nvPr/>
        </p:nvGrpSpPr>
        <p:grpSpPr>
          <a:xfrm rot="0">
            <a:off x="5873230" y="-429546"/>
            <a:ext cx="9272041" cy="3541681"/>
            <a:chOff x="0" y="0"/>
            <a:chExt cx="930920" cy="355587"/>
          </a:xfrm>
        </p:grpSpPr>
        <p:sp>
          <p:nvSpPr>
            <p:cNvPr name="Freeform 9" id="9"/>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0" id="10"/>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1" id="11"/>
          <p:cNvGrpSpPr/>
          <p:nvPr/>
        </p:nvGrpSpPr>
        <p:grpSpPr>
          <a:xfrm rot="-10800000">
            <a:off x="4853038" y="-452608"/>
            <a:ext cx="4612179" cy="2112462"/>
            <a:chOff x="0" y="0"/>
            <a:chExt cx="812800" cy="372277"/>
          </a:xfrm>
        </p:grpSpPr>
        <p:sp>
          <p:nvSpPr>
            <p:cNvPr name="Freeform 12" id="12"/>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3" id="13"/>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0">
            <a:off x="6158093" y="-420021"/>
            <a:ext cx="14319000" cy="1925752"/>
            <a:chOff x="0" y="0"/>
            <a:chExt cx="1437638" cy="193347"/>
          </a:xfrm>
        </p:grpSpPr>
        <p:sp>
          <p:nvSpPr>
            <p:cNvPr name="Freeform 15" id="15"/>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6" id="16"/>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17" id="17"/>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7257518" y="1463270"/>
            <a:ext cx="1065926" cy="555589"/>
          </a:xfrm>
          <a:prstGeom prst="rect">
            <a:avLst/>
          </a:prstGeom>
        </p:spPr>
        <p:txBody>
          <a:bodyPr anchor="t" rtlCol="false" tIns="0" lIns="0" bIns="0" rIns="0">
            <a:spAutoFit/>
          </a:bodyPr>
          <a:lstStyle/>
          <a:p>
            <a:pPr algn="l">
              <a:lnSpc>
                <a:spcPts val="4999"/>
              </a:lnSpc>
            </a:pPr>
            <a:r>
              <a:rPr lang="en-US" sz="2499" b="true">
                <a:solidFill>
                  <a:srgbClr val="23403D"/>
                </a:solidFill>
                <a:latin typeface="TT Norms Bold"/>
                <a:ea typeface="TT Norms Bold"/>
                <a:cs typeface="TT Norms Bold"/>
                <a:sym typeface="TT Norms Bold"/>
              </a:rPr>
              <a:t>Pasal 1</a:t>
            </a:r>
          </a:p>
        </p:txBody>
      </p:sp>
      <p:sp>
        <p:nvSpPr>
          <p:cNvPr name="TextBox 20" id="20"/>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a:t>
            </a:r>
          </a:p>
          <a:p>
            <a:pPr algn="ctr">
              <a:lnSpc>
                <a:spcPts val="4599"/>
              </a:lnSpc>
            </a:pPr>
            <a:r>
              <a:rPr lang="en-US" b="true" sz="3999">
                <a:solidFill>
                  <a:srgbClr val="FFFFFF"/>
                </a:solidFill>
                <a:latin typeface="TT Norms Bold"/>
                <a:ea typeface="TT Norms Bold"/>
                <a:cs typeface="TT Norms Bold"/>
                <a:sym typeface="TT Norms Bold"/>
              </a:rPr>
              <a:t>KETENTUAN UMUM</a:t>
            </a:r>
          </a:p>
        </p:txBody>
      </p:sp>
      <p:sp>
        <p:nvSpPr>
          <p:cNvPr name="TextBox 21" id="21"/>
          <p:cNvSpPr txBox="true"/>
          <p:nvPr/>
        </p:nvSpPr>
        <p:spPr>
          <a:xfrm rot="0">
            <a:off x="932210" y="2614285"/>
            <a:ext cx="16364403" cy="5685663"/>
          </a:xfrm>
          <a:prstGeom prst="rect">
            <a:avLst/>
          </a:prstGeom>
        </p:spPr>
        <p:txBody>
          <a:bodyPr anchor="t" rtlCol="false" tIns="0" lIns="0" bIns="0" rIns="0">
            <a:spAutoFit/>
          </a:bodyPr>
          <a:lstStyle/>
          <a:p>
            <a:pPr algn="l">
              <a:lnSpc>
                <a:spcPts val="3801"/>
              </a:lnSpc>
            </a:pPr>
            <a:r>
              <a:rPr lang="en-US" sz="2100">
                <a:solidFill>
                  <a:srgbClr val="23403D"/>
                </a:solidFill>
                <a:latin typeface="TT Norms"/>
                <a:ea typeface="TT Norms"/>
                <a:cs typeface="TT Norms"/>
                <a:sym typeface="TT Norms"/>
              </a:rPr>
              <a:t>Anggaran Dasar dan Anggaran Rumah Tangga PGRI adalah konstitusi tertinggi organisasi yang disahkan dengan Keputusan Kongres XXIII PGRI Nomor V/KONGRES/XXIII/PGRI/2024 tanggal 2 Maret 2024, digunakan sebagai landasan dan pedoman dalam pengelolaan organisasi PGRI di semua tingkatan, selanjutnya disingkat AD/ART PGRI.</a:t>
            </a:r>
          </a:p>
          <a:p>
            <a:pPr algn="l">
              <a:lnSpc>
                <a:spcPts val="3801"/>
              </a:lnSpc>
            </a:pPr>
            <a:r>
              <a:rPr lang="en-US" sz="2100">
                <a:solidFill>
                  <a:srgbClr val="23403D"/>
                </a:solidFill>
                <a:latin typeface="TT Norms"/>
                <a:ea typeface="TT Norms"/>
                <a:cs typeface="TT Norms"/>
                <a:sym typeface="TT Norms"/>
              </a:rPr>
              <a:t>Program Dasa Karsa PGRI/Mandatori PGRI adalah program prioritas PGRI Masa Bakti XXIII yang wajib dilaksanakan oleh pengurus PGRI di semua tingkatan berdasarkan Keputusan Kongres PGRI Nomor IV/KONGRES/XXIII/PGRI/2024 tangal 2 Maret 2024, selanjutnya disebut Program Mandatori PGRI.</a:t>
            </a:r>
          </a:p>
          <a:p>
            <a:pPr algn="l">
              <a:lnSpc>
                <a:spcPts val="3801"/>
              </a:lnSpc>
            </a:pPr>
            <a:r>
              <a:rPr lang="en-US" sz="2100">
                <a:solidFill>
                  <a:srgbClr val="23403D"/>
                </a:solidFill>
                <a:latin typeface="TT Norms"/>
                <a:ea typeface="TT Norms"/>
                <a:cs typeface="TT Norms"/>
                <a:sym typeface="TT Norms"/>
              </a:rPr>
              <a:t>Pengurus PGRI Provinsi adalah badan pimpinan organisasi tingkat provinsi, yang berkedudukan di ibu kota provinsi.</a:t>
            </a:r>
          </a:p>
          <a:p>
            <a:pPr algn="l">
              <a:lnSpc>
                <a:spcPts val="3801"/>
              </a:lnSpc>
            </a:pPr>
            <a:r>
              <a:rPr lang="en-US" sz="2100">
                <a:solidFill>
                  <a:srgbClr val="23403D"/>
                </a:solidFill>
                <a:latin typeface="TT Norms"/>
                <a:ea typeface="TT Norms"/>
                <a:cs typeface="TT Norms"/>
                <a:sym typeface="TT Norms"/>
              </a:rPr>
              <a:t>Rapat Pleno adalah rapat yang dilaksanakan oleh Pengurus Besar PGRI dan dihadiri oleh Pengurus Harian dan Pengurus Pleno.</a:t>
            </a:r>
          </a:p>
          <a:p>
            <a:pPr algn="l">
              <a:lnSpc>
                <a:spcPts val="3801"/>
              </a:lnSpc>
            </a:pPr>
            <a:r>
              <a:rPr lang="en-US" sz="2100">
                <a:solidFill>
                  <a:srgbClr val="23403D"/>
                </a:solidFill>
                <a:latin typeface="TT Norms"/>
                <a:ea typeface="TT Norms"/>
                <a:cs typeface="TT Norms"/>
                <a:sym typeface="TT Norms"/>
              </a:rPr>
              <a:t>Rapat Pengurus Harian adalah rapat yang dilaksanakan dan dihadiri oleh Pengurus Harian.</a:t>
            </a:r>
          </a:p>
          <a:p>
            <a:pPr algn="l">
              <a:lnSpc>
                <a:spcPts val="3801"/>
              </a:lnSpc>
            </a:pPr>
            <a:r>
              <a:rPr lang="en-US" sz="2100">
                <a:solidFill>
                  <a:srgbClr val="23403D"/>
                </a:solidFill>
                <a:latin typeface="TT Norms"/>
                <a:ea typeface="TT Norms"/>
                <a:cs typeface="TT Norms"/>
                <a:sym typeface="TT Norms"/>
              </a:rPr>
              <a:t>Rapat Perangkat Kelengkapan Organisasi adalah rapat yang dihadiri oleh Pengurus Perangkat Kelengkapan Organisasi.</a:t>
            </a:r>
          </a:p>
          <a:p>
            <a:pPr algn="l">
              <a:lnSpc>
                <a:spcPts val="3801"/>
              </a:lnSpc>
            </a:pPr>
            <a:r>
              <a:rPr lang="en-US" sz="2100">
                <a:solidFill>
                  <a:srgbClr val="23403D"/>
                </a:solidFill>
                <a:latin typeface="TT Norms"/>
                <a:ea typeface="TT Norms"/>
                <a:cs typeface="TT Norms"/>
                <a:sym typeface="TT Norms"/>
              </a:rPr>
              <a:t>Sekretariat Pengurus Besar adalah unsur penunjang yang melaksanakan kegiatan kesekretariatan.</a:t>
            </a:r>
          </a:p>
          <a:p>
            <a:pPr algn="l">
              <a:lnSpc>
                <a:spcPts val="3801"/>
              </a:lnSpc>
            </a:pPr>
            <a:r>
              <a:rPr lang="en-US" sz="2100">
                <a:solidFill>
                  <a:srgbClr val="23403D"/>
                </a:solidFill>
                <a:latin typeface="TT Norms"/>
                <a:ea typeface="TT Norms"/>
                <a:cs typeface="TT Norms"/>
                <a:sym typeface="TT Norms"/>
              </a:rPr>
              <a:t>Karyawan adalah orang atau petugas yang bekerja di Pengurus Besar PGRI.</a:t>
            </a:r>
          </a:p>
        </p:txBody>
      </p:sp>
      <p:sp>
        <p:nvSpPr>
          <p:cNvPr name="TextBox 22" id="22"/>
          <p:cNvSpPr txBox="true"/>
          <p:nvPr/>
        </p:nvSpPr>
        <p:spPr>
          <a:xfrm rot="0">
            <a:off x="545305" y="2614285"/>
            <a:ext cx="572364" cy="5685663"/>
          </a:xfrm>
          <a:prstGeom prst="rect">
            <a:avLst/>
          </a:prstGeom>
        </p:spPr>
        <p:txBody>
          <a:bodyPr anchor="t" rtlCol="false" tIns="0" lIns="0" bIns="0" rIns="0">
            <a:spAutoFit/>
          </a:bodyPr>
          <a:lstStyle/>
          <a:p>
            <a:pPr algn="l">
              <a:lnSpc>
                <a:spcPts val="3801"/>
              </a:lnSpc>
            </a:pPr>
            <a:r>
              <a:rPr lang="en-US" sz="2100">
                <a:solidFill>
                  <a:srgbClr val="23403D"/>
                </a:solidFill>
                <a:latin typeface="TT Norms"/>
                <a:ea typeface="TT Norms"/>
                <a:cs typeface="TT Norms"/>
                <a:sym typeface="TT Norms"/>
              </a:rPr>
              <a:t>6.</a:t>
            </a:r>
          </a:p>
          <a:p>
            <a:pPr algn="l">
              <a:lnSpc>
                <a:spcPts val="3801"/>
              </a:lnSpc>
            </a:pPr>
          </a:p>
          <a:p>
            <a:pPr algn="l">
              <a:lnSpc>
                <a:spcPts val="3801"/>
              </a:lnSpc>
            </a:pPr>
          </a:p>
          <a:p>
            <a:pPr algn="l">
              <a:lnSpc>
                <a:spcPts val="3801"/>
              </a:lnSpc>
            </a:pPr>
            <a:r>
              <a:rPr lang="en-US" sz="2100">
                <a:solidFill>
                  <a:srgbClr val="23403D"/>
                </a:solidFill>
                <a:latin typeface="TT Norms"/>
                <a:ea typeface="TT Norms"/>
                <a:cs typeface="TT Norms"/>
                <a:sym typeface="TT Norms"/>
              </a:rPr>
              <a:t>7.</a:t>
            </a:r>
          </a:p>
          <a:p>
            <a:pPr algn="l">
              <a:lnSpc>
                <a:spcPts val="3801"/>
              </a:lnSpc>
            </a:pPr>
          </a:p>
          <a:p>
            <a:pPr algn="l">
              <a:lnSpc>
                <a:spcPts val="3801"/>
              </a:lnSpc>
            </a:pPr>
          </a:p>
          <a:p>
            <a:pPr algn="l">
              <a:lnSpc>
                <a:spcPts val="3801"/>
              </a:lnSpc>
            </a:pPr>
            <a:r>
              <a:rPr lang="en-US" sz="2100">
                <a:solidFill>
                  <a:srgbClr val="23403D"/>
                </a:solidFill>
                <a:latin typeface="TT Norms"/>
                <a:ea typeface="TT Norms"/>
                <a:cs typeface="TT Norms"/>
                <a:sym typeface="TT Norms"/>
              </a:rPr>
              <a:t>8.</a:t>
            </a:r>
          </a:p>
          <a:p>
            <a:pPr algn="l">
              <a:lnSpc>
                <a:spcPts val="3801"/>
              </a:lnSpc>
            </a:pPr>
            <a:r>
              <a:rPr lang="en-US" sz="2100">
                <a:solidFill>
                  <a:srgbClr val="23403D"/>
                </a:solidFill>
                <a:latin typeface="TT Norms"/>
                <a:ea typeface="TT Norms"/>
                <a:cs typeface="TT Norms"/>
                <a:sym typeface="TT Norms"/>
              </a:rPr>
              <a:t>9.</a:t>
            </a:r>
          </a:p>
          <a:p>
            <a:pPr algn="l">
              <a:lnSpc>
                <a:spcPts val="3801"/>
              </a:lnSpc>
            </a:pPr>
            <a:r>
              <a:rPr lang="en-US" sz="2100">
                <a:solidFill>
                  <a:srgbClr val="23403D"/>
                </a:solidFill>
                <a:latin typeface="TT Norms"/>
                <a:ea typeface="TT Norms"/>
                <a:cs typeface="TT Norms"/>
                <a:sym typeface="TT Norms"/>
              </a:rPr>
              <a:t>10.</a:t>
            </a:r>
          </a:p>
          <a:p>
            <a:pPr algn="l">
              <a:lnSpc>
                <a:spcPts val="3801"/>
              </a:lnSpc>
            </a:pPr>
            <a:r>
              <a:rPr lang="en-US" sz="2100">
                <a:solidFill>
                  <a:srgbClr val="23403D"/>
                </a:solidFill>
                <a:latin typeface="TT Norms"/>
                <a:ea typeface="TT Norms"/>
                <a:cs typeface="TT Norms"/>
                <a:sym typeface="TT Norms"/>
              </a:rPr>
              <a:t>11.</a:t>
            </a:r>
          </a:p>
          <a:p>
            <a:pPr algn="l">
              <a:lnSpc>
                <a:spcPts val="3801"/>
              </a:lnSpc>
            </a:pPr>
            <a:r>
              <a:rPr lang="en-US" sz="2100">
                <a:solidFill>
                  <a:srgbClr val="23403D"/>
                </a:solidFill>
                <a:latin typeface="TT Norms"/>
                <a:ea typeface="TT Norms"/>
                <a:cs typeface="TT Norms"/>
                <a:sym typeface="TT Norms"/>
              </a:rPr>
              <a:t>12.</a:t>
            </a:r>
          </a:p>
          <a:p>
            <a:pPr algn="l">
              <a:lnSpc>
                <a:spcPts val="3801"/>
              </a:lnSpc>
            </a:pPr>
            <a:r>
              <a:rPr lang="en-US" sz="2100">
                <a:solidFill>
                  <a:srgbClr val="23403D"/>
                </a:solidFill>
                <a:latin typeface="TT Norms"/>
                <a:ea typeface="TT Norms"/>
                <a:cs typeface="TT Norms"/>
                <a:sym typeface="TT Norms"/>
              </a:rPr>
              <a:t>13.</a:t>
            </a:r>
          </a:p>
        </p:txBody>
      </p:sp>
      <p:sp>
        <p:nvSpPr>
          <p:cNvPr name="TextBox 23" id="23"/>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1 Lanjutan</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024237"/>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075"/>
            <a:ext cx="10202620"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19</a:t>
            </a:r>
          </a:p>
          <a:p>
            <a:pPr algn="ctr">
              <a:lnSpc>
                <a:spcPts val="1249"/>
              </a:lnSpc>
            </a:pPr>
            <a:r>
              <a:rPr lang="en-US" b="true" sz="2499">
                <a:solidFill>
                  <a:srgbClr val="23403D"/>
                </a:solidFill>
                <a:latin typeface="TT Norms Bold"/>
                <a:ea typeface="TT Norms Bold"/>
                <a:cs typeface="TT Norms Bold"/>
                <a:sym typeface="TT Norms Bold"/>
              </a:rPr>
              <a:t>Departemen Komunikasi dan Informasi</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290572"/>
            <a:ext cx="16950358" cy="11042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Berdasarkan tugas dan fungsi departemen sebagaimana dimaksud dalam Pasal 9 Departemen Komunikasi dan Informasi mempunyai uraian tugas sebagai berikut.</a:t>
            </a:r>
          </a:p>
          <a:p>
            <a:pPr algn="l">
              <a:lnSpc>
                <a:spcPts val="298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285175"/>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28535" y="3385312"/>
            <a:ext cx="572364" cy="469646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a.</a:t>
            </a:r>
          </a:p>
          <a:p>
            <a:pPr algn="l">
              <a:lnSpc>
                <a:spcPts val="2859"/>
              </a:lnSpc>
            </a:pPr>
          </a:p>
          <a:p>
            <a:pPr algn="l">
              <a:lnSpc>
                <a:spcPts val="2859"/>
              </a:lnSpc>
            </a:pPr>
            <a:r>
              <a:rPr lang="en-US" sz="2199">
                <a:solidFill>
                  <a:srgbClr val="23403D"/>
                </a:solidFill>
                <a:latin typeface="TT Norms"/>
                <a:ea typeface="TT Norms"/>
                <a:cs typeface="TT Norms"/>
                <a:sym typeface="TT Norms"/>
              </a:rPr>
              <a:t>b.</a:t>
            </a:r>
          </a:p>
          <a:p>
            <a:pPr algn="l">
              <a:lnSpc>
                <a:spcPts val="2859"/>
              </a:lnSpc>
            </a:pPr>
            <a:r>
              <a:rPr lang="en-US" sz="2199">
                <a:solidFill>
                  <a:srgbClr val="23403D"/>
                </a:solidFill>
                <a:latin typeface="TT Norms"/>
                <a:ea typeface="TT Norms"/>
                <a:cs typeface="TT Norms"/>
                <a:sym typeface="TT Norms"/>
              </a:rPr>
              <a:t>c.</a:t>
            </a:r>
          </a:p>
          <a:p>
            <a:pPr algn="l">
              <a:lnSpc>
                <a:spcPts val="2859"/>
              </a:lnSpc>
            </a:pPr>
          </a:p>
          <a:p>
            <a:pPr algn="l">
              <a:lnSpc>
                <a:spcPts val="2859"/>
              </a:lnSpc>
            </a:pPr>
            <a:r>
              <a:rPr lang="en-US" sz="2199">
                <a:solidFill>
                  <a:srgbClr val="23403D"/>
                </a:solidFill>
                <a:latin typeface="TT Norms"/>
                <a:ea typeface="TT Norms"/>
                <a:cs typeface="TT Norms"/>
                <a:sym typeface="TT Norms"/>
              </a:rPr>
              <a:t>d.</a:t>
            </a:r>
          </a:p>
          <a:p>
            <a:pPr algn="l">
              <a:lnSpc>
                <a:spcPts val="2859"/>
              </a:lnSpc>
            </a:pPr>
            <a:r>
              <a:rPr lang="en-US" sz="2199">
                <a:solidFill>
                  <a:srgbClr val="23403D"/>
                </a:solidFill>
                <a:latin typeface="TT Norms"/>
                <a:ea typeface="TT Norms"/>
                <a:cs typeface="TT Norms"/>
                <a:sym typeface="TT Norms"/>
              </a:rPr>
              <a:t>e.</a:t>
            </a:r>
          </a:p>
          <a:p>
            <a:pPr algn="l">
              <a:lnSpc>
                <a:spcPts val="2859"/>
              </a:lnSpc>
            </a:pPr>
          </a:p>
          <a:p>
            <a:pPr algn="l">
              <a:lnSpc>
                <a:spcPts val="2859"/>
              </a:lnSpc>
            </a:pPr>
            <a:r>
              <a:rPr lang="en-US" sz="2199">
                <a:solidFill>
                  <a:srgbClr val="23403D"/>
                </a:solidFill>
                <a:latin typeface="TT Norms"/>
                <a:ea typeface="TT Norms"/>
                <a:cs typeface="TT Norms"/>
                <a:sym typeface="TT Norms"/>
              </a:rPr>
              <a:t>f.</a:t>
            </a:r>
          </a:p>
          <a:p>
            <a:pPr algn="l">
              <a:lnSpc>
                <a:spcPts val="2859"/>
              </a:lnSpc>
            </a:pPr>
            <a:r>
              <a:rPr lang="en-US" sz="2199">
                <a:solidFill>
                  <a:srgbClr val="23403D"/>
                </a:solidFill>
                <a:latin typeface="TT Norms"/>
                <a:ea typeface="TT Norms"/>
                <a:cs typeface="TT Norms"/>
                <a:sym typeface="TT Norms"/>
              </a:rPr>
              <a:t>g.</a:t>
            </a:r>
          </a:p>
          <a:p>
            <a:pPr algn="l">
              <a:lnSpc>
                <a:spcPts val="2859"/>
              </a:lnSpc>
            </a:pPr>
          </a:p>
          <a:p>
            <a:pPr algn="l">
              <a:lnSpc>
                <a:spcPts val="2859"/>
              </a:lnSpc>
            </a:pPr>
          </a:p>
          <a:p>
            <a:pPr algn="l">
              <a:lnSpc>
                <a:spcPts val="2859"/>
              </a:lnSpc>
            </a:pPr>
            <a:r>
              <a:rPr lang="en-US" sz="2199">
                <a:solidFill>
                  <a:srgbClr val="23403D"/>
                </a:solidFill>
                <a:latin typeface="TT Norms"/>
                <a:ea typeface="TT Norms"/>
                <a:cs typeface="TT Norms"/>
                <a:sym typeface="TT Norms"/>
              </a:rPr>
              <a:t>h.</a:t>
            </a:r>
          </a:p>
        </p:txBody>
      </p:sp>
      <p:sp>
        <p:nvSpPr>
          <p:cNvPr name="TextBox 28" id="28"/>
          <p:cNvSpPr txBox="true"/>
          <p:nvPr/>
        </p:nvSpPr>
        <p:spPr>
          <a:xfrm rot="0">
            <a:off x="1276350" y="3404362"/>
            <a:ext cx="10304941" cy="505841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Menjabarkan program Dasa Karsa/Mandatori PGRI hasil Kongres XXIII ke dalam rencana kegiatan departemen.</a:t>
            </a:r>
          </a:p>
          <a:p>
            <a:pPr algn="l">
              <a:lnSpc>
                <a:spcPts val="2859"/>
              </a:lnSpc>
            </a:pPr>
            <a:r>
              <a:rPr lang="en-US" sz="2199">
                <a:solidFill>
                  <a:srgbClr val="23403D"/>
                </a:solidFill>
                <a:latin typeface="TT Norms"/>
                <a:ea typeface="TT Norms"/>
                <a:cs typeface="TT Norms"/>
                <a:sym typeface="TT Norms"/>
              </a:rPr>
              <a:t>Menjadi pusat informasi berbagai kebijakan dan aktivitas organisasi.</a:t>
            </a:r>
          </a:p>
          <a:p>
            <a:pPr algn="l">
              <a:lnSpc>
                <a:spcPts val="2859"/>
              </a:lnSpc>
            </a:pPr>
            <a:r>
              <a:rPr lang="en-US" sz="2199">
                <a:solidFill>
                  <a:srgbClr val="23403D"/>
                </a:solidFill>
                <a:latin typeface="TT Norms"/>
                <a:ea typeface="TT Norms"/>
                <a:cs typeface="TT Norms"/>
                <a:sym typeface="TT Norms"/>
              </a:rPr>
              <a:t>Melaksanakan penerbitan jurnal pendidikan secara berkala secara offline dan online.</a:t>
            </a:r>
          </a:p>
          <a:p>
            <a:pPr algn="l">
              <a:lnSpc>
                <a:spcPts val="2859"/>
              </a:lnSpc>
            </a:pPr>
            <a:r>
              <a:rPr lang="en-US" sz="2199">
                <a:solidFill>
                  <a:srgbClr val="23403D"/>
                </a:solidFill>
                <a:latin typeface="TT Norms"/>
                <a:ea typeface="TT Norms"/>
                <a:cs typeface="TT Norms"/>
                <a:sym typeface="TT Norms"/>
              </a:rPr>
              <a:t>Meningkatkan kualitas dan kuantitas majalah Suara Guru.</a:t>
            </a:r>
          </a:p>
          <a:p>
            <a:pPr algn="l">
              <a:lnSpc>
                <a:spcPts val="2859"/>
              </a:lnSpc>
            </a:pPr>
            <a:r>
              <a:rPr lang="en-US" sz="2199">
                <a:solidFill>
                  <a:srgbClr val="23403D"/>
                </a:solidFill>
                <a:latin typeface="TT Norms"/>
                <a:ea typeface="TT Norms"/>
                <a:cs typeface="TT Norms"/>
                <a:sym typeface="TT Norms"/>
              </a:rPr>
              <a:t>Mendorong pengurus di semua tingkatan untuk memiliki laman PGRI yang berisi kegiatan PGRI.</a:t>
            </a:r>
          </a:p>
          <a:p>
            <a:pPr algn="l">
              <a:lnSpc>
                <a:spcPts val="2859"/>
              </a:lnSpc>
            </a:pPr>
            <a:r>
              <a:rPr lang="en-US" sz="2199">
                <a:solidFill>
                  <a:srgbClr val="23403D"/>
                </a:solidFill>
                <a:latin typeface="TT Norms"/>
                <a:ea typeface="TT Norms"/>
                <a:cs typeface="TT Norms"/>
                <a:sym typeface="TT Norms"/>
              </a:rPr>
              <a:t>Membangun medi</a:t>
            </a:r>
            <a:r>
              <a:rPr lang="en-US" sz="2199">
                <a:solidFill>
                  <a:srgbClr val="23403D"/>
                </a:solidFill>
                <a:latin typeface="TT Norms"/>
                <a:ea typeface="TT Norms"/>
                <a:cs typeface="TT Norms"/>
                <a:sym typeface="TT Norms"/>
              </a:rPr>
              <a:t>a </a:t>
            </a:r>
            <a:r>
              <a:rPr lang="en-US" sz="2199">
                <a:solidFill>
                  <a:srgbClr val="23403D"/>
                </a:solidFill>
                <a:latin typeface="TT Norms"/>
                <a:ea typeface="TT Norms"/>
                <a:cs typeface="TT Norms"/>
                <a:sym typeface="TT Norms"/>
              </a:rPr>
              <a:t>informasi baik berbasis digital dan media cetak.</a:t>
            </a:r>
          </a:p>
          <a:p>
            <a:pPr algn="l">
              <a:lnSpc>
                <a:spcPts val="2859"/>
              </a:lnSpc>
            </a:pPr>
            <a:r>
              <a:rPr lang="en-US" sz="2199">
                <a:solidFill>
                  <a:srgbClr val="23403D"/>
                </a:solidFill>
                <a:latin typeface="TT Norms"/>
                <a:ea typeface="TT Norms"/>
                <a:cs typeface="TT Norms"/>
                <a:sym typeface="TT Norms"/>
              </a:rPr>
              <a:t>Memberikan penerangan kepada masyarakat dan pihak-pihak yang berkepantingan dengan pendidikan dan PGRI tentang peranan dan pelaksanaan program PGRI.</a:t>
            </a:r>
          </a:p>
          <a:p>
            <a:pPr algn="l">
              <a:lnSpc>
                <a:spcPts val="2859"/>
              </a:lnSpc>
            </a:pPr>
            <a:r>
              <a:rPr lang="en-US" sz="2199">
                <a:solidFill>
                  <a:srgbClr val="23403D"/>
                </a:solidFill>
                <a:latin typeface="TT Norms"/>
                <a:ea typeface="TT Norms"/>
                <a:cs typeface="TT Norms"/>
                <a:sym typeface="TT Norms"/>
              </a:rPr>
              <a:t>Menjalin kerjasama dengan Departemen Informasi dan Telematika dan media massa dalam mengembangkan program PGRI</a:t>
            </a:r>
            <a:r>
              <a:rPr lang="en-US" sz="2199">
                <a:solidFill>
                  <a:srgbClr val="23403D"/>
                </a:solidFill>
                <a:latin typeface="TT Norms"/>
                <a:ea typeface="TT Norms"/>
                <a:cs typeface="TT Norms"/>
                <a:sym typeface="TT Norms"/>
              </a:rPr>
              <a:t>.</a:t>
            </a:r>
          </a:p>
        </p:txBody>
      </p:sp>
      <p:sp>
        <p:nvSpPr>
          <p:cNvPr name="TextBox 29" id="29"/>
          <p:cNvSpPr txBox="true"/>
          <p:nvPr/>
        </p:nvSpPr>
        <p:spPr>
          <a:xfrm rot="0">
            <a:off x="11581291" y="3019552"/>
            <a:ext cx="2285346" cy="384810"/>
          </a:xfrm>
          <a:prstGeom prst="rect">
            <a:avLst/>
          </a:prstGeom>
        </p:spPr>
        <p:txBody>
          <a:bodyPr anchor="t" rtlCol="false" tIns="0" lIns="0" bIns="0" rIns="0">
            <a:spAutoFit/>
          </a:bodyPr>
          <a:lstStyle/>
          <a:p>
            <a:pPr algn="l">
              <a:lnSpc>
                <a:spcPts val="3104"/>
              </a:lnSpc>
            </a:pPr>
            <a:r>
              <a:rPr lang="en-US" sz="22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2098385" y="3541334"/>
            <a:ext cx="5781196" cy="216281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Mengadakan latihan jurnalistik bagi guru anggota PGRI.</a:t>
            </a:r>
          </a:p>
          <a:p>
            <a:pPr algn="l">
              <a:lnSpc>
                <a:spcPts val="2859"/>
              </a:lnSpc>
            </a:pPr>
            <a:r>
              <a:rPr lang="en-US" sz="21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859"/>
              </a:lnSpc>
            </a:pPr>
            <a:r>
              <a:rPr lang="en-US" sz="2199">
                <a:solidFill>
                  <a:srgbClr val="23403D"/>
                </a:solidFill>
                <a:latin typeface="TT Norms"/>
                <a:ea typeface="TT Norms"/>
                <a:cs typeface="TT Norms"/>
                <a:sym typeface="TT Norms"/>
              </a:rPr>
              <a:t>M</a:t>
            </a:r>
            <a:r>
              <a:rPr lang="en-US" sz="2199">
                <a:solidFill>
                  <a:srgbClr val="23403D"/>
                </a:solidFill>
                <a:latin typeface="TT Norms"/>
                <a:ea typeface="TT Norms"/>
                <a:cs typeface="TT Norms"/>
                <a:sym typeface="TT Norms"/>
              </a:rPr>
              <a:t>elaksanakan evalu</a:t>
            </a:r>
            <a:r>
              <a:rPr lang="en-US" sz="2199">
                <a:solidFill>
                  <a:srgbClr val="23403D"/>
                </a:solidFill>
                <a:latin typeface="TT Norms"/>
                <a:ea typeface="TT Norms"/>
                <a:cs typeface="TT Norms"/>
                <a:sym typeface="TT Norms"/>
              </a:rPr>
              <a:t>asi dan pelaporan.</a:t>
            </a:r>
          </a:p>
        </p:txBody>
      </p:sp>
      <p:sp>
        <p:nvSpPr>
          <p:cNvPr name="TextBox 31" id="31"/>
          <p:cNvSpPr txBox="true"/>
          <p:nvPr/>
        </p:nvSpPr>
        <p:spPr>
          <a:xfrm rot="0">
            <a:off x="11741033" y="3541334"/>
            <a:ext cx="572364" cy="2162810"/>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a.</a:t>
            </a:r>
          </a:p>
          <a:p>
            <a:pPr algn="l">
              <a:lnSpc>
                <a:spcPts val="2859"/>
              </a:lnSpc>
            </a:pPr>
          </a:p>
          <a:p>
            <a:pPr algn="l">
              <a:lnSpc>
                <a:spcPts val="2859"/>
              </a:lnSpc>
            </a:pPr>
            <a:r>
              <a:rPr lang="en-US" sz="2199">
                <a:solidFill>
                  <a:srgbClr val="23403D"/>
                </a:solidFill>
                <a:latin typeface="TT Norms"/>
                <a:ea typeface="TT Norms"/>
                <a:cs typeface="TT Norms"/>
                <a:sym typeface="TT Norms"/>
              </a:rPr>
              <a:t>b.</a:t>
            </a:r>
          </a:p>
          <a:p>
            <a:pPr algn="l">
              <a:lnSpc>
                <a:spcPts val="2859"/>
              </a:lnSpc>
            </a:pPr>
          </a:p>
          <a:p>
            <a:pPr algn="l">
              <a:lnSpc>
                <a:spcPts val="2859"/>
              </a:lnSpc>
            </a:pPr>
          </a:p>
          <a:p>
            <a:pPr algn="l">
              <a:lnSpc>
                <a:spcPts val="2859"/>
              </a:lnSpc>
            </a:pPr>
            <a:r>
              <a:rPr lang="en-US" sz="2199">
                <a:solidFill>
                  <a:srgbClr val="23403D"/>
                </a:solidFill>
                <a:latin typeface="TT Norms"/>
                <a:ea typeface="TT Norms"/>
                <a:cs typeface="TT Norms"/>
                <a:sym typeface="TT Norms"/>
              </a:rPr>
              <a:t>c.</a:t>
            </a:r>
          </a:p>
        </p:txBody>
      </p:sp>
      <p:sp>
        <p:nvSpPr>
          <p:cNvPr name="TextBox 32" id="32"/>
          <p:cNvSpPr txBox="true"/>
          <p:nvPr/>
        </p:nvSpPr>
        <p:spPr>
          <a:xfrm rot="0">
            <a:off x="990038" y="8481822"/>
            <a:ext cx="16950358"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Dalam melaksanakan tugasnya Ketua Departemen Informasi dan Komunikasi berkoordinasi dengan Ketua yang mengkoordinasikannya sebagaimana diatur dalam Pasal 4 ayat (4) keputusan ini.</a:t>
            </a:r>
          </a:p>
          <a:p>
            <a:pPr algn="l">
              <a:lnSpc>
                <a:spcPts val="2989"/>
              </a:lnSpc>
            </a:pPr>
            <a:r>
              <a:rPr lang="en-US" sz="2299">
                <a:solidFill>
                  <a:srgbClr val="23403D"/>
                </a:solidFill>
                <a:latin typeface="TT Norms"/>
                <a:ea typeface="TT Norms"/>
                <a:cs typeface="TT Norms"/>
                <a:sym typeface="TT Norms"/>
              </a:rPr>
              <a:t>Dalam melaksanakan tugasnya Ketua Departemen Informasi dan Komunikasi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475386" y="8472297"/>
            <a:ext cx="572364" cy="11042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(2)</a:t>
            </a:r>
          </a:p>
          <a:p>
            <a:pPr algn="l">
              <a:lnSpc>
                <a:spcPts val="2989"/>
              </a:lnSpc>
            </a:pPr>
          </a:p>
          <a:p>
            <a:pPr algn="l">
              <a:lnSpc>
                <a:spcPts val="298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024237"/>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075"/>
            <a:ext cx="10202620"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20</a:t>
            </a:r>
          </a:p>
          <a:p>
            <a:pPr algn="ctr">
              <a:lnSpc>
                <a:spcPts val="1249"/>
              </a:lnSpc>
            </a:pPr>
            <a:r>
              <a:rPr lang="en-US" b="true" sz="2499">
                <a:solidFill>
                  <a:srgbClr val="23403D"/>
                </a:solidFill>
                <a:latin typeface="TT Norms Bold"/>
                <a:ea typeface="TT Norms Bold"/>
                <a:cs typeface="TT Norms Bold"/>
                <a:sym typeface="TT Norms Bold"/>
              </a:rPr>
              <a:t>Departemen Keanggotaan dan Digitalisasi</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294700"/>
            <a:ext cx="16950358" cy="1264920"/>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Berdasarkan tugas dan fungsi departemen sebagaimana dimaksud dalam Pasal 9, Departemen Keanggotaan dan Digitalisasi mempunyai uraian tugas sebagai berikut.</a:t>
            </a:r>
          </a:p>
          <a:p>
            <a:pPr algn="l">
              <a:lnSpc>
                <a:spcPts val="344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285175"/>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28535" y="3670427"/>
            <a:ext cx="572364" cy="407606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p>
          <a:p>
            <a:pPr algn="l">
              <a:lnSpc>
                <a:spcPts val="2989"/>
              </a:lnSpc>
            </a:pPr>
            <a:r>
              <a:rPr lang="en-US" sz="2299">
                <a:solidFill>
                  <a:srgbClr val="23403D"/>
                </a:solidFill>
                <a:latin typeface="TT Norms"/>
                <a:ea typeface="TT Norms"/>
                <a:cs typeface="TT Norms"/>
                <a:sym typeface="TT Norms"/>
              </a:rPr>
              <a:t>b.</a:t>
            </a:r>
          </a:p>
          <a:p>
            <a:pPr algn="l">
              <a:lnSpc>
                <a:spcPts val="2989"/>
              </a:lnSpc>
            </a:pPr>
          </a:p>
          <a:p>
            <a:pPr algn="l">
              <a:lnSpc>
                <a:spcPts val="2989"/>
              </a:lnSpc>
            </a:pPr>
            <a:r>
              <a:rPr lang="en-US" sz="2299">
                <a:solidFill>
                  <a:srgbClr val="23403D"/>
                </a:solidFill>
                <a:latin typeface="TT Norms"/>
                <a:ea typeface="TT Norms"/>
                <a:cs typeface="TT Norms"/>
                <a:sym typeface="TT Norms"/>
              </a:rPr>
              <a:t>c.</a:t>
            </a:r>
          </a:p>
          <a:p>
            <a:pPr algn="l">
              <a:lnSpc>
                <a:spcPts val="2989"/>
              </a:lnSpc>
            </a:pPr>
          </a:p>
          <a:p>
            <a:pPr algn="l">
              <a:lnSpc>
                <a:spcPts val="2989"/>
              </a:lnSpc>
            </a:pPr>
            <a:r>
              <a:rPr lang="en-US" sz="2299">
                <a:solidFill>
                  <a:srgbClr val="23403D"/>
                </a:solidFill>
                <a:latin typeface="TT Norms"/>
                <a:ea typeface="TT Norms"/>
                <a:cs typeface="TT Norms"/>
                <a:sym typeface="TT Norms"/>
              </a:rPr>
              <a:t>d.</a:t>
            </a: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e.</a:t>
            </a:r>
          </a:p>
          <a:p>
            <a:pPr algn="l">
              <a:lnSpc>
                <a:spcPts val="2989"/>
              </a:lnSpc>
            </a:pPr>
            <a:r>
              <a:rPr lang="en-US" sz="2299">
                <a:solidFill>
                  <a:srgbClr val="23403D"/>
                </a:solidFill>
                <a:latin typeface="TT Norms"/>
                <a:ea typeface="TT Norms"/>
                <a:cs typeface="TT Norms"/>
                <a:sym typeface="TT Norms"/>
              </a:rPr>
              <a:t>f.</a:t>
            </a:r>
          </a:p>
        </p:txBody>
      </p:sp>
      <p:sp>
        <p:nvSpPr>
          <p:cNvPr name="TextBox 28" id="28"/>
          <p:cNvSpPr txBox="true"/>
          <p:nvPr/>
        </p:nvSpPr>
        <p:spPr>
          <a:xfrm rot="0">
            <a:off x="1276350" y="3683445"/>
            <a:ext cx="10091160" cy="44475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Menjabarkan program Dasa Karsa/Mandatori PGRI hasil Kongres XXIII ke dalam rencana kegiatan.</a:t>
            </a:r>
          </a:p>
          <a:p>
            <a:pPr algn="l">
              <a:lnSpc>
                <a:spcPts val="2989"/>
              </a:lnSpc>
            </a:pPr>
            <a:r>
              <a:rPr lang="en-US" sz="22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989"/>
              </a:lnSpc>
            </a:pPr>
            <a:r>
              <a:rPr lang="en-US" sz="2299">
                <a:solidFill>
                  <a:srgbClr val="23403D"/>
                </a:solidFill>
                <a:latin typeface="TT Norms"/>
                <a:ea typeface="TT Norms"/>
                <a:cs typeface="TT Norms"/>
                <a:sym typeface="TT Norms"/>
              </a:rPr>
              <a:t>Melaksanakan penyusunan data base dan sistem informasi manajemen keanggotaan PGRI yang berbasis platform digital.</a:t>
            </a:r>
          </a:p>
          <a:p>
            <a:pPr algn="l">
              <a:lnSpc>
                <a:spcPts val="2989"/>
              </a:lnSpc>
            </a:pPr>
            <a:r>
              <a:rPr lang="en-US" sz="2299">
                <a:solidFill>
                  <a:srgbClr val="23403D"/>
                </a:solidFill>
                <a:latin typeface="TT Norms"/>
                <a:ea typeface="TT Norms"/>
                <a:cs typeface="TT Norms"/>
                <a:sym typeface="TT Norms"/>
              </a:rPr>
              <a:t>Menata, mengintegrasikan dan mengembangkan sistem informasi keanggotaan (SIK), aplikasi sistem informasi keuangan (ASIK), dan sistem informasi pengurus (SIP).</a:t>
            </a:r>
          </a:p>
          <a:p>
            <a:pPr algn="l">
              <a:lnSpc>
                <a:spcPts val="2989"/>
              </a:lnSpc>
            </a:pPr>
            <a:r>
              <a:rPr lang="en-US" sz="2299">
                <a:solidFill>
                  <a:srgbClr val="23403D"/>
                </a:solidFill>
                <a:latin typeface="TT Norms"/>
                <a:ea typeface="TT Norms"/>
                <a:cs typeface="TT Norms"/>
                <a:sym typeface="TT Norms"/>
              </a:rPr>
              <a:t>Memfasilitasi pembaharuan data keanggotaan secara periodik.</a:t>
            </a:r>
          </a:p>
          <a:p>
            <a:pPr algn="l">
              <a:lnSpc>
                <a:spcPts val="2989"/>
              </a:lnSpc>
            </a:pPr>
            <a:r>
              <a:rPr lang="en-US" sz="2299">
                <a:solidFill>
                  <a:srgbClr val="23403D"/>
                </a:solidFill>
                <a:latin typeface="TT Norms"/>
                <a:ea typeface="TT Norms"/>
                <a:cs typeface="TT Norms"/>
                <a:sym typeface="TT Norms"/>
              </a:rPr>
              <a:t>Mendorong tercapainya target rekrutmen anggota baru sekurang-kurangnya 95% dari jumlah guru di Indonesia.</a:t>
            </a:r>
          </a:p>
        </p:txBody>
      </p:sp>
      <p:sp>
        <p:nvSpPr>
          <p:cNvPr name="TextBox 29" id="29"/>
          <p:cNvSpPr txBox="true"/>
          <p:nvPr/>
        </p:nvSpPr>
        <p:spPr>
          <a:xfrm rot="0">
            <a:off x="11491335" y="3174810"/>
            <a:ext cx="2285346" cy="384810"/>
          </a:xfrm>
          <a:prstGeom prst="rect">
            <a:avLst/>
          </a:prstGeom>
        </p:spPr>
        <p:txBody>
          <a:bodyPr anchor="t" rtlCol="false" tIns="0" lIns="0" bIns="0" rIns="0">
            <a:spAutoFit/>
          </a:bodyPr>
          <a:lstStyle/>
          <a:p>
            <a:pPr algn="l">
              <a:lnSpc>
                <a:spcPts val="3104"/>
              </a:lnSpc>
            </a:pPr>
            <a:r>
              <a:rPr lang="en-US" sz="22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1958849" y="3741865"/>
            <a:ext cx="5518267" cy="333311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Memfasilitasi pelatihan bagi admin SIK.</a:t>
            </a:r>
          </a:p>
          <a:p>
            <a:pPr algn="l">
              <a:lnSpc>
                <a:spcPts val="2989"/>
              </a:lnSpc>
            </a:pPr>
            <a:r>
              <a:rPr lang="en-US" sz="2299">
                <a:solidFill>
                  <a:srgbClr val="23403D"/>
                </a:solidFill>
                <a:latin typeface="TT Norms"/>
                <a:ea typeface="TT Norms"/>
                <a:cs typeface="TT Norms"/>
                <a:sym typeface="TT Norms"/>
              </a:rPr>
              <a:t>Mengembangkan pembaharuan sistem informasi dan aplikasi SIK dengan teknologi terbarukan.</a:t>
            </a:r>
          </a:p>
          <a:p>
            <a:pPr algn="l">
              <a:lnSpc>
                <a:spcPts val="2989"/>
              </a:lnSpc>
            </a:pPr>
            <a:r>
              <a:rPr lang="en-US" sz="2299">
                <a:solidFill>
                  <a:srgbClr val="23403D"/>
                </a:solidFill>
                <a:latin typeface="TT Norms"/>
                <a:ea typeface="TT Norms"/>
                <a:cs typeface="TT Norms"/>
                <a:sym typeface="TT Norms"/>
              </a:rPr>
              <a:t>Menata dan menjaga keamanan data base sisitem informasi keanggotaan.</a:t>
            </a:r>
          </a:p>
          <a:p>
            <a:pPr algn="l">
              <a:lnSpc>
                <a:spcPts val="2989"/>
              </a:lnSpc>
            </a:pPr>
            <a:r>
              <a:rPr lang="en-US" sz="2299">
                <a:solidFill>
                  <a:srgbClr val="23403D"/>
                </a:solidFill>
                <a:latin typeface="TT Norms"/>
                <a:ea typeface="TT Norms"/>
                <a:cs typeface="TT Norms"/>
                <a:sym typeface="TT Norms"/>
              </a:rPr>
              <a:t>Menyusun panduan teknis sistem informasi dan aplikasi.</a:t>
            </a:r>
          </a:p>
          <a:p>
            <a:pPr algn="l">
              <a:lnSpc>
                <a:spcPts val="298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elaksanakan evalu</a:t>
            </a:r>
            <a:r>
              <a:rPr lang="en-US" sz="2299">
                <a:solidFill>
                  <a:srgbClr val="23403D"/>
                </a:solidFill>
                <a:latin typeface="TT Norms"/>
                <a:ea typeface="TT Norms"/>
                <a:cs typeface="TT Norms"/>
                <a:sym typeface="TT Norms"/>
              </a:rPr>
              <a:t>asi dan pelaporan.</a:t>
            </a:r>
          </a:p>
        </p:txBody>
      </p:sp>
      <p:sp>
        <p:nvSpPr>
          <p:cNvPr name="TextBox 31" id="31"/>
          <p:cNvSpPr txBox="true"/>
          <p:nvPr/>
        </p:nvSpPr>
        <p:spPr>
          <a:xfrm rot="0">
            <a:off x="11596110" y="3741865"/>
            <a:ext cx="572364" cy="3333115"/>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r>
              <a:rPr lang="en-US" sz="2299">
                <a:solidFill>
                  <a:srgbClr val="23403D"/>
                </a:solidFill>
                <a:latin typeface="TT Norms"/>
                <a:ea typeface="TT Norms"/>
                <a:cs typeface="TT Norms"/>
                <a:sym typeface="TT Norms"/>
              </a:rPr>
              <a:t>b.</a:t>
            </a: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c.</a:t>
            </a:r>
          </a:p>
          <a:p>
            <a:pPr algn="l">
              <a:lnSpc>
                <a:spcPts val="2989"/>
              </a:lnSpc>
            </a:pPr>
          </a:p>
          <a:p>
            <a:pPr algn="l">
              <a:lnSpc>
                <a:spcPts val="2989"/>
              </a:lnSpc>
            </a:pPr>
            <a:r>
              <a:rPr lang="en-US" sz="2299">
                <a:solidFill>
                  <a:srgbClr val="23403D"/>
                </a:solidFill>
                <a:latin typeface="TT Norms"/>
                <a:ea typeface="TT Norms"/>
                <a:cs typeface="TT Norms"/>
                <a:sym typeface="TT Norms"/>
              </a:rPr>
              <a:t>d.</a:t>
            </a:r>
          </a:p>
          <a:p>
            <a:pPr algn="l">
              <a:lnSpc>
                <a:spcPts val="2989"/>
              </a:lnSpc>
            </a:pPr>
          </a:p>
          <a:p>
            <a:pPr algn="l">
              <a:lnSpc>
                <a:spcPts val="2989"/>
              </a:lnSpc>
            </a:pPr>
            <a:r>
              <a:rPr lang="en-US" sz="2299">
                <a:solidFill>
                  <a:srgbClr val="23403D"/>
                </a:solidFill>
                <a:latin typeface="TT Norms"/>
                <a:ea typeface="TT Norms"/>
                <a:cs typeface="TT Norms"/>
                <a:sym typeface="TT Norms"/>
              </a:rPr>
              <a:t>e.</a:t>
            </a:r>
          </a:p>
        </p:txBody>
      </p:sp>
      <p:sp>
        <p:nvSpPr>
          <p:cNvPr name="TextBox 32" id="32"/>
          <p:cNvSpPr txBox="true"/>
          <p:nvPr/>
        </p:nvSpPr>
        <p:spPr>
          <a:xfrm rot="0">
            <a:off x="990038" y="8226235"/>
            <a:ext cx="16950358" cy="1693545"/>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Dalam melaksanakan tugasnya Ketua Departemen Keanggotaan dan Digitalisasi berkoordinasi dengan Ketua yang mengkoordinasikannya sebagaimana diatur dalam Pasal 4 ayat (4) keputusan ini.</a:t>
            </a:r>
          </a:p>
          <a:p>
            <a:pPr algn="l">
              <a:lnSpc>
                <a:spcPts val="3449"/>
              </a:lnSpc>
            </a:pPr>
            <a:r>
              <a:rPr lang="en-US" sz="2299">
                <a:solidFill>
                  <a:srgbClr val="23403D"/>
                </a:solidFill>
                <a:latin typeface="TT Norms"/>
                <a:ea typeface="TT Norms"/>
                <a:cs typeface="TT Norms"/>
                <a:sym typeface="TT Norms"/>
              </a:rPr>
              <a:t>Dalam melaksanakan tugasnya Ketua Departemen Keanggotaan dan Digitalisasi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475386" y="8226235"/>
            <a:ext cx="572364" cy="1264920"/>
          </a:xfrm>
          <a:prstGeom prst="rect">
            <a:avLst/>
          </a:prstGeom>
        </p:spPr>
        <p:txBody>
          <a:bodyPr anchor="t" rtlCol="false" tIns="0" lIns="0" bIns="0" rIns="0">
            <a:spAutoFit/>
          </a:bodyPr>
          <a:lstStyle/>
          <a:p>
            <a:pPr algn="l">
              <a:lnSpc>
                <a:spcPts val="3449"/>
              </a:lnSpc>
            </a:pPr>
            <a:r>
              <a:rPr lang="en-US" sz="2299">
                <a:solidFill>
                  <a:srgbClr val="23403D"/>
                </a:solidFill>
                <a:latin typeface="TT Norms"/>
                <a:ea typeface="TT Norms"/>
                <a:cs typeface="TT Norms"/>
                <a:sym typeface="TT Norms"/>
              </a:rPr>
              <a:t>(2)</a:t>
            </a:r>
          </a:p>
          <a:p>
            <a:pPr algn="l">
              <a:lnSpc>
                <a:spcPts val="3449"/>
              </a:lnSpc>
            </a:pPr>
          </a:p>
          <a:p>
            <a:pPr algn="l">
              <a:lnSpc>
                <a:spcPts val="344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024237"/>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075"/>
            <a:ext cx="10202620" cy="946150"/>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21</a:t>
            </a:r>
          </a:p>
          <a:p>
            <a:pPr algn="ctr">
              <a:lnSpc>
                <a:spcPts val="1249"/>
              </a:lnSpc>
            </a:pPr>
            <a:r>
              <a:rPr lang="en-US" b="true" sz="2499">
                <a:solidFill>
                  <a:srgbClr val="23403D"/>
                </a:solidFill>
                <a:latin typeface="TT Norms Bold"/>
                <a:ea typeface="TT Norms Bold"/>
                <a:cs typeface="TT Norms Bold"/>
                <a:sym typeface="TT Norms Bold"/>
              </a:rPr>
              <a:t>Departemen Olahraga, Seni, dan Budaya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332800"/>
            <a:ext cx="16950358" cy="1588771"/>
          </a:xfrm>
          <a:prstGeom prst="rect">
            <a:avLst/>
          </a:prstGeom>
        </p:spPr>
        <p:txBody>
          <a:bodyPr anchor="t" rtlCol="false" tIns="0" lIns="0" bIns="0" rIns="0">
            <a:spAutoFit/>
          </a:bodyPr>
          <a:lstStyle/>
          <a:p>
            <a:pPr algn="l">
              <a:lnSpc>
                <a:spcPts val="4319"/>
              </a:lnSpc>
            </a:pPr>
            <a:r>
              <a:rPr lang="en-US" sz="2399">
                <a:solidFill>
                  <a:srgbClr val="23403D"/>
                </a:solidFill>
                <a:latin typeface="TT Norms"/>
                <a:ea typeface="TT Norms"/>
                <a:cs typeface="TT Norms"/>
                <a:sym typeface="TT Norms"/>
              </a:rPr>
              <a:t>Berdasarkan tugas dan fungsi departemen sebagaimana dimaksud dalam Pasal 9, Departemen Olahraga, Seni, dan Budaya mempunyai uraian tugas sebagai berkut.</a:t>
            </a:r>
          </a:p>
          <a:p>
            <a:pPr algn="l">
              <a:lnSpc>
                <a:spcPts val="4319"/>
              </a:lnSpc>
            </a:pPr>
            <a:r>
              <a:rPr lang="en-US" sz="23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440940"/>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28535" y="3915855"/>
            <a:ext cx="572364" cy="3556635"/>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a.</a:t>
            </a:r>
          </a:p>
          <a:p>
            <a:pPr algn="l">
              <a:lnSpc>
                <a:spcPts val="3599"/>
              </a:lnSpc>
            </a:pPr>
          </a:p>
          <a:p>
            <a:pPr algn="l">
              <a:lnSpc>
                <a:spcPts val="3599"/>
              </a:lnSpc>
            </a:pPr>
            <a:r>
              <a:rPr lang="en-US" sz="2399">
                <a:solidFill>
                  <a:srgbClr val="23403D"/>
                </a:solidFill>
                <a:latin typeface="TT Norms"/>
                <a:ea typeface="TT Norms"/>
                <a:cs typeface="TT Norms"/>
                <a:sym typeface="TT Norms"/>
              </a:rPr>
              <a:t>b.</a:t>
            </a:r>
          </a:p>
          <a:p>
            <a:pPr algn="l">
              <a:lnSpc>
                <a:spcPts val="3599"/>
              </a:lnSpc>
            </a:pPr>
          </a:p>
          <a:p>
            <a:pPr algn="l">
              <a:lnSpc>
                <a:spcPts val="3599"/>
              </a:lnSpc>
            </a:pPr>
            <a:r>
              <a:rPr lang="en-US" sz="2399">
                <a:solidFill>
                  <a:srgbClr val="23403D"/>
                </a:solidFill>
                <a:latin typeface="TT Norms"/>
                <a:ea typeface="TT Norms"/>
                <a:cs typeface="TT Norms"/>
                <a:sym typeface="TT Norms"/>
              </a:rPr>
              <a:t>c.</a:t>
            </a:r>
          </a:p>
          <a:p>
            <a:pPr algn="l">
              <a:lnSpc>
                <a:spcPts val="3599"/>
              </a:lnSpc>
            </a:pPr>
          </a:p>
          <a:p>
            <a:pPr algn="l">
              <a:lnSpc>
                <a:spcPts val="3599"/>
              </a:lnSpc>
            </a:pPr>
            <a:r>
              <a:rPr lang="en-US" sz="2399">
                <a:solidFill>
                  <a:srgbClr val="23403D"/>
                </a:solidFill>
                <a:latin typeface="TT Norms"/>
                <a:ea typeface="TT Norms"/>
                <a:cs typeface="TT Norms"/>
                <a:sym typeface="TT Norms"/>
              </a:rPr>
              <a:t>d.</a:t>
            </a:r>
          </a:p>
          <a:p>
            <a:pPr algn="l">
              <a:lnSpc>
                <a:spcPts val="3599"/>
              </a:lnSpc>
            </a:pPr>
          </a:p>
        </p:txBody>
      </p:sp>
      <p:sp>
        <p:nvSpPr>
          <p:cNvPr name="TextBox 28" id="28"/>
          <p:cNvSpPr txBox="true"/>
          <p:nvPr/>
        </p:nvSpPr>
        <p:spPr>
          <a:xfrm rot="0">
            <a:off x="1276350" y="3934905"/>
            <a:ext cx="8766469" cy="4004310"/>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Menjabarkan program Dasa Karsa/Mandatori PGRI hasil Kongres XXIII PGRI ke dalam rencana kegiatan departeman.</a:t>
            </a:r>
          </a:p>
          <a:p>
            <a:pPr algn="l">
              <a:lnSpc>
                <a:spcPts val="3599"/>
              </a:lnSpc>
            </a:pPr>
            <a:r>
              <a:rPr lang="en-US" sz="23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3599"/>
              </a:lnSpc>
            </a:pPr>
            <a:r>
              <a:rPr lang="en-US" sz="2399">
                <a:solidFill>
                  <a:srgbClr val="23403D"/>
                </a:solidFill>
                <a:latin typeface="TT Norms"/>
                <a:ea typeface="TT Norms"/>
                <a:cs typeface="TT Norms"/>
                <a:sym typeface="TT Norms"/>
              </a:rPr>
              <a:t>Mengkoordinasikan kegiatan kesenian, olahraga, dan budaya di lingkungan PGRI.</a:t>
            </a:r>
          </a:p>
          <a:p>
            <a:pPr algn="l">
              <a:lnSpc>
                <a:spcPts val="3599"/>
              </a:lnSpc>
            </a:pPr>
            <a:r>
              <a:rPr lang="en-US" sz="2399">
                <a:solidFill>
                  <a:srgbClr val="23403D"/>
                </a:solidFill>
                <a:latin typeface="TT Norms"/>
                <a:ea typeface="TT Norms"/>
                <a:cs typeface="TT Norms"/>
                <a:sym typeface="TT Norms"/>
              </a:rPr>
              <a:t>Melaksanakan Porseni Guru Tingkat Nasional paling sedikit satu kali dalam satu masa bakti.</a:t>
            </a:r>
          </a:p>
        </p:txBody>
      </p:sp>
      <p:sp>
        <p:nvSpPr>
          <p:cNvPr name="TextBox 29" id="29"/>
          <p:cNvSpPr txBox="true"/>
          <p:nvPr/>
        </p:nvSpPr>
        <p:spPr>
          <a:xfrm rot="0">
            <a:off x="10233055" y="3559937"/>
            <a:ext cx="2285346" cy="401955"/>
          </a:xfrm>
          <a:prstGeom prst="rect">
            <a:avLst/>
          </a:prstGeom>
        </p:spPr>
        <p:txBody>
          <a:bodyPr anchor="t" rtlCol="false" tIns="0" lIns="0" bIns="0" rIns="0">
            <a:spAutoFit/>
          </a:bodyPr>
          <a:lstStyle/>
          <a:p>
            <a:pPr algn="l">
              <a:lnSpc>
                <a:spcPts val="3239"/>
              </a:lnSpc>
            </a:pPr>
            <a:r>
              <a:rPr lang="en-US" sz="23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0793201" y="3915855"/>
            <a:ext cx="6965837" cy="4004310"/>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Melaksanakan gelar budaya guru 2 (dua) kali dalam satu masa bakti.</a:t>
            </a:r>
          </a:p>
          <a:p>
            <a:pPr algn="l">
              <a:lnSpc>
                <a:spcPts val="3599"/>
              </a:lnSpc>
            </a:pPr>
            <a:r>
              <a:rPr lang="en-US" sz="2399">
                <a:solidFill>
                  <a:srgbClr val="23403D"/>
                </a:solidFill>
                <a:latin typeface="TT Norms"/>
                <a:ea typeface="TT Norms"/>
                <a:cs typeface="TT Norms"/>
                <a:sym typeface="TT Norms"/>
              </a:rPr>
              <a:t>Mengadakan pelatihan, penelitian, survei, seminar, lokarya, simposium dan diskusi tentang kesenian dan olahraga.</a:t>
            </a:r>
          </a:p>
          <a:p>
            <a:pPr algn="l">
              <a:lnSpc>
                <a:spcPts val="3599"/>
              </a:lnSpc>
            </a:pPr>
            <a:r>
              <a:rPr lang="en-US" sz="2399">
                <a:solidFill>
                  <a:srgbClr val="23403D"/>
                </a:solidFill>
                <a:latin typeface="TT Norms"/>
                <a:ea typeface="TT Norms"/>
                <a:cs typeface="TT Norms"/>
                <a:sym typeface="TT Norms"/>
              </a:rPr>
              <a:t>Mengadakan dan atau memfasilitasi pertandingan/lomba kesenian dan olahraga baik luring maupun daring (e-sport).</a:t>
            </a:r>
          </a:p>
          <a:p>
            <a:pPr algn="l">
              <a:lnSpc>
                <a:spcPts val="3599"/>
              </a:lnSpc>
            </a:pPr>
            <a:r>
              <a:rPr lang="en-US" sz="2399">
                <a:solidFill>
                  <a:srgbClr val="23403D"/>
                </a:solidFill>
                <a:latin typeface="TT Norms"/>
                <a:ea typeface="TT Norms"/>
                <a:cs typeface="TT Norms"/>
                <a:sym typeface="TT Norms"/>
              </a:rPr>
              <a:t>M</a:t>
            </a:r>
            <a:r>
              <a:rPr lang="en-US" sz="2399">
                <a:solidFill>
                  <a:srgbClr val="23403D"/>
                </a:solidFill>
                <a:latin typeface="TT Norms"/>
                <a:ea typeface="TT Norms"/>
                <a:cs typeface="TT Norms"/>
                <a:sym typeface="TT Norms"/>
              </a:rPr>
              <a:t>elaksanakan evalu</a:t>
            </a:r>
            <a:r>
              <a:rPr lang="en-US" sz="2399">
                <a:solidFill>
                  <a:srgbClr val="23403D"/>
                </a:solidFill>
                <a:latin typeface="TT Norms"/>
                <a:ea typeface="TT Norms"/>
                <a:cs typeface="TT Norms"/>
                <a:sym typeface="TT Norms"/>
              </a:rPr>
              <a:t>asi dan pelaporan.</a:t>
            </a:r>
          </a:p>
        </p:txBody>
      </p:sp>
      <p:sp>
        <p:nvSpPr>
          <p:cNvPr name="TextBox 31" id="31"/>
          <p:cNvSpPr txBox="true"/>
          <p:nvPr/>
        </p:nvSpPr>
        <p:spPr>
          <a:xfrm rot="0">
            <a:off x="10328305" y="3904742"/>
            <a:ext cx="572364" cy="4004310"/>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a.</a:t>
            </a:r>
          </a:p>
          <a:p>
            <a:pPr algn="l">
              <a:lnSpc>
                <a:spcPts val="3599"/>
              </a:lnSpc>
            </a:pPr>
          </a:p>
          <a:p>
            <a:pPr algn="l">
              <a:lnSpc>
                <a:spcPts val="3599"/>
              </a:lnSpc>
            </a:pPr>
            <a:r>
              <a:rPr lang="en-US" sz="2399">
                <a:solidFill>
                  <a:srgbClr val="23403D"/>
                </a:solidFill>
                <a:latin typeface="TT Norms"/>
                <a:ea typeface="TT Norms"/>
                <a:cs typeface="TT Norms"/>
                <a:sym typeface="TT Norms"/>
              </a:rPr>
              <a:t>b.</a:t>
            </a:r>
          </a:p>
          <a:p>
            <a:pPr algn="l">
              <a:lnSpc>
                <a:spcPts val="3599"/>
              </a:lnSpc>
            </a:pPr>
          </a:p>
          <a:p>
            <a:pPr algn="l">
              <a:lnSpc>
                <a:spcPts val="3599"/>
              </a:lnSpc>
            </a:pPr>
          </a:p>
          <a:p>
            <a:pPr algn="l">
              <a:lnSpc>
                <a:spcPts val="3599"/>
              </a:lnSpc>
            </a:pPr>
            <a:r>
              <a:rPr lang="en-US" sz="2399">
                <a:solidFill>
                  <a:srgbClr val="23403D"/>
                </a:solidFill>
                <a:latin typeface="TT Norms"/>
                <a:ea typeface="TT Norms"/>
                <a:cs typeface="TT Norms"/>
                <a:sym typeface="TT Norms"/>
              </a:rPr>
              <a:t>c.</a:t>
            </a:r>
          </a:p>
          <a:p>
            <a:pPr algn="l">
              <a:lnSpc>
                <a:spcPts val="3599"/>
              </a:lnSpc>
            </a:pPr>
          </a:p>
          <a:p>
            <a:pPr algn="l">
              <a:lnSpc>
                <a:spcPts val="3599"/>
              </a:lnSpc>
            </a:pPr>
          </a:p>
          <a:p>
            <a:pPr algn="l">
              <a:lnSpc>
                <a:spcPts val="3599"/>
              </a:lnSpc>
            </a:pPr>
            <a:r>
              <a:rPr lang="en-US" sz="2399">
                <a:solidFill>
                  <a:srgbClr val="23403D"/>
                </a:solidFill>
                <a:latin typeface="TT Norms"/>
                <a:ea typeface="TT Norms"/>
                <a:cs typeface="TT Norms"/>
                <a:sym typeface="TT Norms"/>
              </a:rPr>
              <a:t>d.</a:t>
            </a:r>
          </a:p>
        </p:txBody>
      </p:sp>
      <p:sp>
        <p:nvSpPr>
          <p:cNvPr name="TextBox 32" id="32"/>
          <p:cNvSpPr txBox="true"/>
          <p:nvPr/>
        </p:nvSpPr>
        <p:spPr>
          <a:xfrm rot="0">
            <a:off x="990038" y="8110665"/>
            <a:ext cx="16950358" cy="1765935"/>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Dalam melaksanakan tugasnya Ketua Departemen Olahraga, Seni, dan Budaya berkoordinasi dengan Ketua yang mengkoordinasikannya sebagaimana diatur dalam Pasal 4 ayat (4) keputusan ini.</a:t>
            </a:r>
          </a:p>
          <a:p>
            <a:pPr algn="l">
              <a:lnSpc>
                <a:spcPts val="3599"/>
              </a:lnSpc>
            </a:pPr>
            <a:r>
              <a:rPr lang="en-US" sz="2399">
                <a:solidFill>
                  <a:srgbClr val="23403D"/>
                </a:solidFill>
                <a:latin typeface="TT Norms"/>
                <a:ea typeface="TT Norms"/>
                <a:cs typeface="TT Norms"/>
                <a:sym typeface="TT Norms"/>
              </a:rPr>
              <a:t>Dalam melaksanakan tugasnya Ketua Departemen Olahraga, Seni dan Budaya dalam melaksanakan tugasnya dapat berkolaborasi dan bersinergi dengan Departemen dan Perangkat Kelen</a:t>
            </a:r>
            <a:r>
              <a:rPr lang="en-US" sz="2399">
                <a:solidFill>
                  <a:srgbClr val="23403D"/>
                </a:solidFill>
                <a:latin typeface="TT Norms"/>
                <a:ea typeface="TT Norms"/>
                <a:cs typeface="TT Norms"/>
                <a:sym typeface="TT Norms"/>
              </a:rPr>
              <a:t>g</a:t>
            </a:r>
            <a:r>
              <a:rPr lang="en-US" sz="2399">
                <a:solidFill>
                  <a:srgbClr val="23403D"/>
                </a:solidFill>
                <a:latin typeface="TT Norms"/>
                <a:ea typeface="TT Norms"/>
                <a:cs typeface="TT Norms"/>
                <a:sym typeface="TT Norms"/>
              </a:rPr>
              <a:t>k</a:t>
            </a:r>
            <a:r>
              <a:rPr lang="en-US" sz="2399">
                <a:solidFill>
                  <a:srgbClr val="23403D"/>
                </a:solidFill>
                <a:latin typeface="TT Norms"/>
                <a:ea typeface="TT Norms"/>
                <a:cs typeface="TT Norms"/>
                <a:sym typeface="TT Norms"/>
              </a:rPr>
              <a:t>a</a:t>
            </a:r>
            <a:r>
              <a:rPr lang="en-US" sz="2399">
                <a:solidFill>
                  <a:srgbClr val="23403D"/>
                </a:solidFill>
                <a:latin typeface="TT Norms"/>
                <a:ea typeface="TT Norms"/>
                <a:cs typeface="TT Norms"/>
                <a:sym typeface="TT Norms"/>
              </a:rPr>
              <a:t>pakan</a:t>
            </a:r>
            <a:r>
              <a:rPr lang="en-US" sz="2399">
                <a:solidFill>
                  <a:srgbClr val="23403D"/>
                </a:solidFill>
                <a:latin typeface="TT Norms"/>
                <a:ea typeface="TT Norms"/>
                <a:cs typeface="TT Norms"/>
                <a:sym typeface="TT Norms"/>
              </a:rPr>
              <a:t> </a:t>
            </a:r>
            <a:r>
              <a:rPr lang="en-US" sz="2399">
                <a:solidFill>
                  <a:srgbClr val="23403D"/>
                </a:solidFill>
                <a:latin typeface="TT Norms"/>
                <a:ea typeface="TT Norms"/>
                <a:cs typeface="TT Norms"/>
                <a:sym typeface="TT Norms"/>
              </a:rPr>
              <a:t>O</a:t>
            </a:r>
            <a:r>
              <a:rPr lang="en-US" sz="2399">
                <a:solidFill>
                  <a:srgbClr val="23403D"/>
                </a:solidFill>
                <a:latin typeface="TT Norms"/>
                <a:ea typeface="TT Norms"/>
                <a:cs typeface="TT Norms"/>
                <a:sym typeface="TT Norms"/>
              </a:rPr>
              <a:t>r</a:t>
            </a:r>
            <a:r>
              <a:rPr lang="en-US" sz="2399">
                <a:solidFill>
                  <a:srgbClr val="23403D"/>
                </a:solidFill>
                <a:latin typeface="TT Norms"/>
                <a:ea typeface="TT Norms"/>
                <a:cs typeface="TT Norms"/>
                <a:sym typeface="TT Norms"/>
              </a:rPr>
              <a:t>g</a:t>
            </a:r>
            <a:r>
              <a:rPr lang="en-US" sz="2399">
                <a:solidFill>
                  <a:srgbClr val="23403D"/>
                </a:solidFill>
                <a:latin typeface="TT Norms"/>
                <a:ea typeface="TT Norms"/>
                <a:cs typeface="TT Norms"/>
                <a:sym typeface="TT Norms"/>
              </a:rPr>
              <a:t>a</a:t>
            </a:r>
            <a:r>
              <a:rPr lang="en-US" sz="2399">
                <a:solidFill>
                  <a:srgbClr val="23403D"/>
                </a:solidFill>
                <a:latin typeface="TT Norms"/>
                <a:ea typeface="TT Norms"/>
                <a:cs typeface="TT Norms"/>
                <a:sym typeface="TT Norms"/>
              </a:rPr>
              <a:t>nisasi </a:t>
            </a:r>
            <a:r>
              <a:rPr lang="en-US" sz="2399">
                <a:solidFill>
                  <a:srgbClr val="23403D"/>
                </a:solidFill>
                <a:latin typeface="TT Norms"/>
                <a:ea typeface="TT Norms"/>
                <a:cs typeface="TT Norms"/>
                <a:sym typeface="TT Norms"/>
              </a:rPr>
              <a:t>te</a:t>
            </a:r>
            <a:r>
              <a:rPr lang="en-US" sz="2399">
                <a:solidFill>
                  <a:srgbClr val="23403D"/>
                </a:solidFill>
                <a:latin typeface="TT Norms"/>
                <a:ea typeface="TT Norms"/>
                <a:cs typeface="TT Norms"/>
                <a:sym typeface="TT Norms"/>
              </a:rPr>
              <a:t>rka</a:t>
            </a:r>
            <a:r>
              <a:rPr lang="en-US" sz="2399">
                <a:solidFill>
                  <a:srgbClr val="23403D"/>
                </a:solidFill>
                <a:latin typeface="TT Norms"/>
                <a:ea typeface="TT Norms"/>
                <a:cs typeface="TT Norms"/>
                <a:sym typeface="TT Norms"/>
              </a:rPr>
              <a:t>i</a:t>
            </a:r>
            <a:r>
              <a:rPr lang="en-US" sz="2399">
                <a:solidFill>
                  <a:srgbClr val="23403D"/>
                </a:solidFill>
                <a:latin typeface="TT Norms"/>
                <a:ea typeface="TT Norms"/>
                <a:cs typeface="TT Norms"/>
                <a:sym typeface="TT Norms"/>
              </a:rPr>
              <a:t>t.</a:t>
            </a:r>
          </a:p>
        </p:txBody>
      </p:sp>
      <p:sp>
        <p:nvSpPr>
          <p:cNvPr name="TextBox 33" id="33"/>
          <p:cNvSpPr txBox="true"/>
          <p:nvPr/>
        </p:nvSpPr>
        <p:spPr>
          <a:xfrm rot="0">
            <a:off x="475386" y="8101140"/>
            <a:ext cx="572364" cy="1318260"/>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(2)</a:t>
            </a:r>
          </a:p>
          <a:p>
            <a:pPr algn="l">
              <a:lnSpc>
                <a:spcPts val="3599"/>
              </a:lnSpc>
            </a:pPr>
          </a:p>
          <a:p>
            <a:pPr algn="l">
              <a:lnSpc>
                <a:spcPts val="3599"/>
              </a:lnSpc>
            </a:pPr>
            <a:r>
              <a:rPr lang="en-US" sz="2399">
                <a:solidFill>
                  <a:srgbClr val="23403D"/>
                </a:solidFill>
                <a:latin typeface="TT Norms"/>
                <a:ea typeface="TT Norms"/>
                <a:cs typeface="TT Norms"/>
                <a:sym typeface="TT Norms"/>
              </a:rPr>
              <a:t>(3)</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128412"/>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112"/>
            <a:ext cx="10202620"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22</a:t>
            </a:r>
          </a:p>
          <a:p>
            <a:pPr algn="ctr">
              <a:lnSpc>
                <a:spcPts val="1249"/>
              </a:lnSpc>
            </a:pPr>
            <a:r>
              <a:rPr lang="en-US" b="true" sz="2499">
                <a:solidFill>
                  <a:srgbClr val="23403D"/>
                </a:solidFill>
                <a:latin typeface="TT Norms Bold"/>
                <a:ea typeface="TT Norms Bold"/>
                <a:cs typeface="TT Norms Bold"/>
                <a:sym typeface="TT Norms Bold"/>
              </a:rPr>
              <a:t>Departemen Pembinaan Mental dan Karakter Bangsa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294663"/>
            <a:ext cx="16950358" cy="1104377"/>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Berdasarkan tugas dan fungsi departemen sebagaimana dimaksud dalam Pasal 9, Departemen Pembinaan Mental dan Karakter Bangsa mempunyai uraian tugas sebagai berikut.</a:t>
            </a:r>
          </a:p>
          <a:p>
            <a:pPr algn="l">
              <a:lnSpc>
                <a:spcPts val="298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256563"/>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28535" y="3399039"/>
            <a:ext cx="572364" cy="4697427"/>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a.</a:t>
            </a:r>
          </a:p>
          <a:p>
            <a:pPr algn="l">
              <a:lnSpc>
                <a:spcPts val="2859"/>
              </a:lnSpc>
            </a:pPr>
          </a:p>
          <a:p>
            <a:pPr algn="l">
              <a:lnSpc>
                <a:spcPts val="2859"/>
              </a:lnSpc>
            </a:pPr>
            <a:r>
              <a:rPr lang="en-US" sz="2199">
                <a:solidFill>
                  <a:srgbClr val="23403D"/>
                </a:solidFill>
                <a:latin typeface="TT Norms"/>
                <a:ea typeface="TT Norms"/>
                <a:cs typeface="TT Norms"/>
                <a:sym typeface="TT Norms"/>
              </a:rPr>
              <a:t>b.</a:t>
            </a:r>
          </a:p>
          <a:p>
            <a:pPr algn="l">
              <a:lnSpc>
                <a:spcPts val="2859"/>
              </a:lnSpc>
            </a:pPr>
          </a:p>
          <a:p>
            <a:pPr algn="l">
              <a:lnSpc>
                <a:spcPts val="2859"/>
              </a:lnSpc>
            </a:pPr>
            <a:r>
              <a:rPr lang="en-US" sz="2199">
                <a:solidFill>
                  <a:srgbClr val="23403D"/>
                </a:solidFill>
                <a:latin typeface="TT Norms"/>
                <a:ea typeface="TT Norms"/>
                <a:cs typeface="TT Norms"/>
                <a:sym typeface="TT Norms"/>
              </a:rPr>
              <a:t>c.</a:t>
            </a:r>
          </a:p>
          <a:p>
            <a:pPr algn="l">
              <a:lnSpc>
                <a:spcPts val="2859"/>
              </a:lnSpc>
            </a:pPr>
            <a:r>
              <a:rPr lang="en-US" sz="2199">
                <a:solidFill>
                  <a:srgbClr val="23403D"/>
                </a:solidFill>
                <a:latin typeface="TT Norms"/>
                <a:ea typeface="TT Norms"/>
                <a:cs typeface="TT Norms"/>
                <a:sym typeface="TT Norms"/>
              </a:rPr>
              <a:t>d.</a:t>
            </a:r>
          </a:p>
          <a:p>
            <a:pPr algn="l">
              <a:lnSpc>
                <a:spcPts val="2859"/>
              </a:lnSpc>
            </a:pPr>
            <a:r>
              <a:rPr lang="en-US" sz="2199">
                <a:solidFill>
                  <a:srgbClr val="23403D"/>
                </a:solidFill>
                <a:latin typeface="TT Norms"/>
                <a:ea typeface="TT Norms"/>
                <a:cs typeface="TT Norms"/>
                <a:sym typeface="TT Norms"/>
              </a:rPr>
              <a:t>e.</a:t>
            </a:r>
          </a:p>
          <a:p>
            <a:pPr algn="l">
              <a:lnSpc>
                <a:spcPts val="2859"/>
              </a:lnSpc>
            </a:pPr>
          </a:p>
          <a:p>
            <a:pPr algn="l">
              <a:lnSpc>
                <a:spcPts val="2859"/>
              </a:lnSpc>
            </a:pPr>
            <a:r>
              <a:rPr lang="en-US" sz="2199">
                <a:solidFill>
                  <a:srgbClr val="23403D"/>
                </a:solidFill>
                <a:latin typeface="TT Norms"/>
                <a:ea typeface="TT Norms"/>
                <a:cs typeface="TT Norms"/>
                <a:sym typeface="TT Norms"/>
              </a:rPr>
              <a:t>f.</a:t>
            </a:r>
          </a:p>
          <a:p>
            <a:pPr algn="l">
              <a:lnSpc>
                <a:spcPts val="2859"/>
              </a:lnSpc>
            </a:pPr>
          </a:p>
          <a:p>
            <a:pPr algn="l">
              <a:lnSpc>
                <a:spcPts val="2859"/>
              </a:lnSpc>
            </a:pPr>
            <a:r>
              <a:rPr lang="en-US" sz="2199">
                <a:solidFill>
                  <a:srgbClr val="23403D"/>
                </a:solidFill>
                <a:latin typeface="TT Norms"/>
                <a:ea typeface="TT Norms"/>
                <a:cs typeface="TT Norms"/>
                <a:sym typeface="TT Norms"/>
              </a:rPr>
              <a:t>g.</a:t>
            </a:r>
          </a:p>
          <a:p>
            <a:pPr algn="l">
              <a:lnSpc>
                <a:spcPts val="2859"/>
              </a:lnSpc>
            </a:pPr>
          </a:p>
          <a:p>
            <a:pPr algn="l">
              <a:lnSpc>
                <a:spcPts val="2859"/>
              </a:lnSpc>
            </a:pPr>
            <a:r>
              <a:rPr lang="en-US" sz="2199">
                <a:solidFill>
                  <a:srgbClr val="23403D"/>
                </a:solidFill>
                <a:latin typeface="TT Norms"/>
                <a:ea typeface="TT Norms"/>
                <a:cs typeface="TT Norms"/>
                <a:sym typeface="TT Norms"/>
              </a:rPr>
              <a:t>h.</a:t>
            </a:r>
          </a:p>
        </p:txBody>
      </p:sp>
      <p:sp>
        <p:nvSpPr>
          <p:cNvPr name="TextBox 28" id="28"/>
          <p:cNvSpPr txBox="true"/>
          <p:nvPr/>
        </p:nvSpPr>
        <p:spPr>
          <a:xfrm rot="0">
            <a:off x="1276350" y="3431147"/>
            <a:ext cx="9860672" cy="5059452"/>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Menjabarkan program Dasa Karsa/Mandatori PGRI hasil Kongres XXIII PGRI ke dalam rencana kegiatan.</a:t>
            </a:r>
          </a:p>
          <a:p>
            <a:pPr algn="l">
              <a:lnSpc>
                <a:spcPts val="2859"/>
              </a:lnSpc>
            </a:pPr>
            <a:r>
              <a:rPr lang="en-US" sz="21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859"/>
              </a:lnSpc>
            </a:pPr>
            <a:r>
              <a:rPr lang="en-US" sz="2199">
                <a:solidFill>
                  <a:srgbClr val="23403D"/>
                </a:solidFill>
                <a:latin typeface="TT Norms"/>
                <a:ea typeface="TT Norms"/>
                <a:cs typeface="TT Norms"/>
                <a:sym typeface="TT Norms"/>
              </a:rPr>
              <a:t>Mendorong penguatan pendidikan karakter dan literasi di sekolah.</a:t>
            </a:r>
          </a:p>
          <a:p>
            <a:pPr algn="l">
              <a:lnSpc>
                <a:spcPts val="2859"/>
              </a:lnSpc>
            </a:pPr>
            <a:r>
              <a:rPr lang="en-US" sz="2199">
                <a:solidFill>
                  <a:srgbClr val="23403D"/>
                </a:solidFill>
                <a:latin typeface="TT Norms"/>
                <a:ea typeface="TT Norms"/>
                <a:cs typeface="TT Norms"/>
                <a:sym typeface="TT Norms"/>
              </a:rPr>
              <a:t>Mendorong iklim toleransi hidup beragama di lingkungan PGRI.</a:t>
            </a:r>
          </a:p>
          <a:p>
            <a:pPr algn="l">
              <a:lnSpc>
                <a:spcPts val="2859"/>
              </a:lnSpc>
            </a:pPr>
            <a:r>
              <a:rPr lang="en-US" sz="2199">
                <a:solidFill>
                  <a:srgbClr val="23403D"/>
                </a:solidFill>
                <a:latin typeface="TT Norms"/>
                <a:ea typeface="TT Norms"/>
                <a:cs typeface="TT Norms"/>
                <a:sym typeface="TT Norms"/>
              </a:rPr>
              <a:t>Melaksanakan kerjasama dengan lembaga negara untuk peningkatan pendidikan karakter.</a:t>
            </a:r>
          </a:p>
          <a:p>
            <a:pPr algn="l">
              <a:lnSpc>
                <a:spcPts val="2859"/>
              </a:lnSpc>
            </a:pPr>
            <a:r>
              <a:rPr lang="en-US" sz="2199">
                <a:solidFill>
                  <a:srgbClr val="23403D"/>
                </a:solidFill>
                <a:latin typeface="TT Norms"/>
                <a:ea typeface="TT Norms"/>
                <a:cs typeface="TT Norms"/>
                <a:sym typeface="TT Norms"/>
              </a:rPr>
              <a:t>Melaksanakan kerjasama dengan Kementerian Agama dalam meningkatkan mutu sekolah dan tenaga kependidikan.</a:t>
            </a:r>
          </a:p>
          <a:p>
            <a:pPr algn="l">
              <a:lnSpc>
                <a:spcPts val="2859"/>
              </a:lnSpc>
            </a:pPr>
            <a:r>
              <a:rPr lang="en-US" sz="2199">
                <a:solidFill>
                  <a:srgbClr val="23403D"/>
                </a:solidFill>
                <a:latin typeface="TT Norms"/>
                <a:ea typeface="TT Norms"/>
                <a:cs typeface="TT Norms"/>
                <a:sym typeface="TT Norms"/>
              </a:rPr>
              <a:t>Mendorong pelaksanaan sistem pengawasan terpadu antara pengawas sekolah.</a:t>
            </a:r>
          </a:p>
          <a:p>
            <a:pPr algn="l">
              <a:lnSpc>
                <a:spcPts val="2859"/>
              </a:lnSpc>
            </a:pPr>
            <a:r>
              <a:rPr lang="en-US" sz="2199">
                <a:solidFill>
                  <a:srgbClr val="23403D"/>
                </a:solidFill>
                <a:latin typeface="TT Norms"/>
                <a:ea typeface="TT Norms"/>
                <a:cs typeface="TT Norms"/>
                <a:sym typeface="TT Norms"/>
              </a:rPr>
              <a:t>Membentuk mentalitas dan karakter guru melalui penguatan soliditas dan solidaritas.</a:t>
            </a:r>
          </a:p>
        </p:txBody>
      </p:sp>
      <p:sp>
        <p:nvSpPr>
          <p:cNvPr name="TextBox 29" id="29"/>
          <p:cNvSpPr txBox="true"/>
          <p:nvPr/>
        </p:nvSpPr>
        <p:spPr>
          <a:xfrm rot="0">
            <a:off x="11741033" y="2975383"/>
            <a:ext cx="2285346" cy="401955"/>
          </a:xfrm>
          <a:prstGeom prst="rect">
            <a:avLst/>
          </a:prstGeom>
        </p:spPr>
        <p:txBody>
          <a:bodyPr anchor="t" rtlCol="false" tIns="0" lIns="0" bIns="0" rIns="0">
            <a:spAutoFit/>
          </a:bodyPr>
          <a:lstStyle/>
          <a:p>
            <a:pPr algn="l">
              <a:lnSpc>
                <a:spcPts val="3239"/>
              </a:lnSpc>
            </a:pPr>
            <a:r>
              <a:rPr lang="en-US" sz="23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1955199" y="3503814"/>
            <a:ext cx="5904644" cy="333345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Mengadakan kegiatan-kegiatan keagaamaan, peringatan hari besar agama dan upacara-upacara keagamaan.</a:t>
            </a:r>
          </a:p>
          <a:p>
            <a:pPr algn="l">
              <a:lnSpc>
                <a:spcPts val="2989"/>
              </a:lnSpc>
            </a:pPr>
            <a:r>
              <a:rPr lang="en-US" sz="2299">
                <a:solidFill>
                  <a:srgbClr val="23403D"/>
                </a:solidFill>
                <a:latin typeface="TT Norms"/>
                <a:ea typeface="TT Norms"/>
                <a:cs typeface="TT Norms"/>
                <a:sym typeface="TT Norms"/>
              </a:rPr>
              <a:t>Mengadakan kegiatan bersama secara integratif antara guru di bawah Departemen Agama dan guru di bawah Departemen Pendidikan Nasional dalam pelatihan-pelatihan guru.</a:t>
            </a:r>
          </a:p>
          <a:p>
            <a:pPr algn="l">
              <a:lnSpc>
                <a:spcPts val="298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elaksanakan evalu</a:t>
            </a:r>
            <a:r>
              <a:rPr lang="en-US" sz="2299">
                <a:solidFill>
                  <a:srgbClr val="23403D"/>
                </a:solidFill>
                <a:latin typeface="TT Norms"/>
                <a:ea typeface="TT Norms"/>
                <a:cs typeface="TT Norms"/>
                <a:sym typeface="TT Norms"/>
              </a:rPr>
              <a:t>asi dan pelaporan.</a:t>
            </a:r>
          </a:p>
        </p:txBody>
      </p:sp>
      <p:sp>
        <p:nvSpPr>
          <p:cNvPr name="TextBox 31" id="31"/>
          <p:cNvSpPr txBox="true"/>
          <p:nvPr/>
        </p:nvSpPr>
        <p:spPr>
          <a:xfrm rot="0">
            <a:off x="11659492" y="3476775"/>
            <a:ext cx="572364" cy="333345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b.</a:t>
            </a:r>
          </a:p>
          <a:p>
            <a:pPr algn="l">
              <a:lnSpc>
                <a:spcPts val="2989"/>
              </a:lnSpc>
            </a:pPr>
          </a:p>
          <a:p>
            <a:pPr algn="l">
              <a:lnSpc>
                <a:spcPts val="2989"/>
              </a:lnSpc>
            </a:pP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c.</a:t>
            </a:r>
          </a:p>
        </p:txBody>
      </p:sp>
      <p:sp>
        <p:nvSpPr>
          <p:cNvPr name="TextBox 32" id="32"/>
          <p:cNvSpPr txBox="true"/>
          <p:nvPr/>
        </p:nvSpPr>
        <p:spPr>
          <a:xfrm rot="0">
            <a:off x="990038" y="8547748"/>
            <a:ext cx="16950358" cy="1475889"/>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Dalam melaksanakan tugasnya Ketua Departemen Pembinaan Kerohanian dan Karakter Bangsa dengan Ketua yang mengkoordinasikannya sebagaimana diatur dalam Pasal 4 ayat (4) keputusan ini.</a:t>
            </a:r>
          </a:p>
          <a:p>
            <a:pPr algn="l">
              <a:lnSpc>
                <a:spcPts val="2989"/>
              </a:lnSpc>
            </a:pPr>
            <a:r>
              <a:rPr lang="en-US" sz="2299">
                <a:solidFill>
                  <a:srgbClr val="23403D"/>
                </a:solidFill>
                <a:latin typeface="TT Norms"/>
                <a:ea typeface="TT Norms"/>
                <a:cs typeface="TT Norms"/>
                <a:sym typeface="TT Norms"/>
              </a:rPr>
              <a:t>Dalam melaksanakan tugasnya Ketua Departemen Pembinaan Kerohanian dan Karakter Bangsa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475386" y="8550726"/>
            <a:ext cx="572364" cy="1104377"/>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(2)</a:t>
            </a:r>
          </a:p>
          <a:p>
            <a:pPr algn="l">
              <a:lnSpc>
                <a:spcPts val="2989"/>
              </a:lnSpc>
            </a:pPr>
          </a:p>
          <a:p>
            <a:pPr algn="l">
              <a:lnSpc>
                <a:spcPts val="298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128412"/>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4786363" y="1358112"/>
            <a:ext cx="10202620"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23</a:t>
            </a:r>
          </a:p>
          <a:p>
            <a:pPr algn="ctr">
              <a:lnSpc>
                <a:spcPts val="1249"/>
              </a:lnSpc>
            </a:pPr>
            <a:r>
              <a:rPr lang="en-US" b="true" sz="2499">
                <a:solidFill>
                  <a:srgbClr val="23403D"/>
                </a:solidFill>
                <a:latin typeface="TT Norms Bold"/>
                <a:ea typeface="TT Norms Bold"/>
                <a:cs typeface="TT Norms Bold"/>
                <a:sym typeface="TT Norms Bold"/>
              </a:rPr>
              <a:t>Departemen Hubungan Dalam dan Luar Negeri</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294663"/>
            <a:ext cx="16950358" cy="1104377"/>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Berdasarkan tugas dan fungsi departemen sebagaimana dimaksud dalam Pasal 9, Departemen Hubungan Dalam dan Luar Negeri mempunyai uraian tugas sebagai berikut.</a:t>
            </a:r>
          </a:p>
          <a:p>
            <a:pPr algn="l">
              <a:lnSpc>
                <a:spcPts val="2989"/>
              </a:lnSpc>
            </a:pPr>
            <a:r>
              <a:rPr lang="en-US" sz="22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256563"/>
            <a:ext cx="572364" cy="1475740"/>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(1)</a:t>
            </a:r>
          </a:p>
          <a:p>
            <a:pPr algn="l">
              <a:lnSpc>
                <a:spcPts val="2989"/>
              </a:lnSpc>
            </a:pPr>
          </a:p>
          <a:p>
            <a:pPr algn="l">
              <a:lnSpc>
                <a:spcPts val="2989"/>
              </a:lnSpc>
            </a:pPr>
          </a:p>
          <a:p>
            <a:pPr algn="l">
              <a:lnSpc>
                <a:spcPts val="2989"/>
              </a:lnSpc>
            </a:pPr>
          </a:p>
        </p:txBody>
      </p:sp>
      <p:sp>
        <p:nvSpPr>
          <p:cNvPr name="TextBox 27" id="27"/>
          <p:cNvSpPr txBox="true"/>
          <p:nvPr/>
        </p:nvSpPr>
        <p:spPr>
          <a:xfrm rot="0">
            <a:off x="928535" y="3418089"/>
            <a:ext cx="572364" cy="4697427"/>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a.</a:t>
            </a:r>
          </a:p>
          <a:p>
            <a:pPr algn="l">
              <a:lnSpc>
                <a:spcPts val="2859"/>
              </a:lnSpc>
            </a:pPr>
          </a:p>
          <a:p>
            <a:pPr algn="l">
              <a:lnSpc>
                <a:spcPts val="2859"/>
              </a:lnSpc>
            </a:pPr>
            <a:r>
              <a:rPr lang="en-US" sz="2199">
                <a:solidFill>
                  <a:srgbClr val="23403D"/>
                </a:solidFill>
                <a:latin typeface="TT Norms"/>
                <a:ea typeface="TT Norms"/>
                <a:cs typeface="TT Norms"/>
                <a:sym typeface="TT Norms"/>
              </a:rPr>
              <a:t>b.</a:t>
            </a:r>
          </a:p>
          <a:p>
            <a:pPr algn="l">
              <a:lnSpc>
                <a:spcPts val="2859"/>
              </a:lnSpc>
            </a:pPr>
          </a:p>
          <a:p>
            <a:pPr algn="l">
              <a:lnSpc>
                <a:spcPts val="2859"/>
              </a:lnSpc>
            </a:pPr>
            <a:r>
              <a:rPr lang="en-US" sz="2199">
                <a:solidFill>
                  <a:srgbClr val="23403D"/>
                </a:solidFill>
                <a:latin typeface="TT Norms"/>
                <a:ea typeface="TT Norms"/>
                <a:cs typeface="TT Norms"/>
                <a:sym typeface="TT Norms"/>
              </a:rPr>
              <a:t>c.</a:t>
            </a:r>
          </a:p>
          <a:p>
            <a:pPr algn="l">
              <a:lnSpc>
                <a:spcPts val="2859"/>
              </a:lnSpc>
            </a:pPr>
          </a:p>
          <a:p>
            <a:pPr algn="l">
              <a:lnSpc>
                <a:spcPts val="2859"/>
              </a:lnSpc>
            </a:pPr>
            <a:r>
              <a:rPr lang="en-US" sz="2199">
                <a:solidFill>
                  <a:srgbClr val="23403D"/>
                </a:solidFill>
                <a:latin typeface="TT Norms"/>
                <a:ea typeface="TT Norms"/>
                <a:cs typeface="TT Norms"/>
                <a:sym typeface="TT Norms"/>
              </a:rPr>
              <a:t>d.</a:t>
            </a:r>
          </a:p>
          <a:p>
            <a:pPr algn="l">
              <a:lnSpc>
                <a:spcPts val="2859"/>
              </a:lnSpc>
            </a:pPr>
          </a:p>
          <a:p>
            <a:pPr algn="l">
              <a:lnSpc>
                <a:spcPts val="2859"/>
              </a:lnSpc>
            </a:pPr>
            <a:r>
              <a:rPr lang="en-US" sz="2199">
                <a:solidFill>
                  <a:srgbClr val="23403D"/>
                </a:solidFill>
                <a:latin typeface="TT Norms"/>
                <a:ea typeface="TT Norms"/>
                <a:cs typeface="TT Norms"/>
                <a:sym typeface="TT Norms"/>
              </a:rPr>
              <a:t>e.</a:t>
            </a:r>
          </a:p>
          <a:p>
            <a:pPr algn="l">
              <a:lnSpc>
                <a:spcPts val="2859"/>
              </a:lnSpc>
            </a:pPr>
          </a:p>
          <a:p>
            <a:pPr algn="l">
              <a:lnSpc>
                <a:spcPts val="2859"/>
              </a:lnSpc>
            </a:pPr>
            <a:r>
              <a:rPr lang="en-US" sz="2199">
                <a:solidFill>
                  <a:srgbClr val="23403D"/>
                </a:solidFill>
                <a:latin typeface="TT Norms"/>
                <a:ea typeface="TT Norms"/>
                <a:cs typeface="TT Norms"/>
                <a:sym typeface="TT Norms"/>
              </a:rPr>
              <a:t>f.</a:t>
            </a:r>
          </a:p>
          <a:p>
            <a:pPr algn="l">
              <a:lnSpc>
                <a:spcPts val="2859"/>
              </a:lnSpc>
            </a:pPr>
          </a:p>
          <a:p>
            <a:pPr algn="l">
              <a:lnSpc>
                <a:spcPts val="2859"/>
              </a:lnSpc>
            </a:pPr>
            <a:r>
              <a:rPr lang="en-US" sz="2199">
                <a:solidFill>
                  <a:srgbClr val="23403D"/>
                </a:solidFill>
                <a:latin typeface="TT Norms"/>
                <a:ea typeface="TT Norms"/>
                <a:cs typeface="TT Norms"/>
                <a:sym typeface="TT Norms"/>
              </a:rPr>
              <a:t>g.</a:t>
            </a:r>
          </a:p>
        </p:txBody>
      </p:sp>
      <p:sp>
        <p:nvSpPr>
          <p:cNvPr name="TextBox 28" id="28"/>
          <p:cNvSpPr txBox="true"/>
          <p:nvPr/>
        </p:nvSpPr>
        <p:spPr>
          <a:xfrm rot="0">
            <a:off x="1276350" y="3443668"/>
            <a:ext cx="9860672" cy="5059452"/>
          </a:xfrm>
          <a:prstGeom prst="rect">
            <a:avLst/>
          </a:prstGeom>
        </p:spPr>
        <p:txBody>
          <a:bodyPr anchor="t" rtlCol="false" tIns="0" lIns="0" bIns="0" rIns="0">
            <a:spAutoFit/>
          </a:bodyPr>
          <a:lstStyle/>
          <a:p>
            <a:pPr algn="l">
              <a:lnSpc>
                <a:spcPts val="2859"/>
              </a:lnSpc>
            </a:pPr>
            <a:r>
              <a:rPr lang="en-US" sz="2199">
                <a:solidFill>
                  <a:srgbClr val="23403D"/>
                </a:solidFill>
                <a:latin typeface="TT Norms"/>
                <a:ea typeface="TT Norms"/>
                <a:cs typeface="TT Norms"/>
                <a:sym typeface="TT Norms"/>
              </a:rPr>
              <a:t>Menjabarkan program Dasa Karsa/Mandatori PGRI hasil Kongres XXIII PGRI ke dalam rencana kegiatan departemen.</a:t>
            </a:r>
          </a:p>
          <a:p>
            <a:pPr algn="l">
              <a:lnSpc>
                <a:spcPts val="2859"/>
              </a:lnSpc>
            </a:pPr>
            <a:r>
              <a:rPr lang="en-US" sz="21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2859"/>
              </a:lnSpc>
            </a:pPr>
            <a:r>
              <a:rPr lang="en-US" sz="2199">
                <a:solidFill>
                  <a:srgbClr val="23403D"/>
                </a:solidFill>
                <a:latin typeface="TT Norms"/>
                <a:ea typeface="TT Norms"/>
                <a:cs typeface="TT Norms"/>
                <a:sym typeface="TT Norms"/>
              </a:rPr>
              <a:t>Meningkatkan dan memperluas hubungan kerjasama dengan organisasi guru dunia (Education International).</a:t>
            </a:r>
          </a:p>
          <a:p>
            <a:pPr algn="l">
              <a:lnSpc>
                <a:spcPts val="2859"/>
              </a:lnSpc>
            </a:pPr>
            <a:r>
              <a:rPr lang="en-US" sz="2199">
                <a:solidFill>
                  <a:srgbClr val="23403D"/>
                </a:solidFill>
                <a:latin typeface="TT Norms"/>
                <a:ea typeface="TT Norms"/>
                <a:cs typeface="TT Norms"/>
                <a:sym typeface="TT Norms"/>
              </a:rPr>
              <a:t>Meningkatkan dan memperluas hubungan kerjasama dengan organisasi guru ASEAN.</a:t>
            </a:r>
          </a:p>
          <a:p>
            <a:pPr algn="l">
              <a:lnSpc>
                <a:spcPts val="2859"/>
              </a:lnSpc>
            </a:pPr>
            <a:r>
              <a:rPr lang="en-US" sz="2199">
                <a:solidFill>
                  <a:srgbClr val="23403D"/>
                </a:solidFill>
                <a:latin typeface="TT Norms"/>
                <a:ea typeface="TT Norms"/>
                <a:cs typeface="TT Norms"/>
                <a:sym typeface="TT Norms"/>
              </a:rPr>
              <a:t>Meningkatkan dan memperluas hubungan kerjasama dengan Organisasi Guru Nusantara (Melayu).</a:t>
            </a:r>
          </a:p>
          <a:p>
            <a:pPr algn="l">
              <a:lnSpc>
                <a:spcPts val="2859"/>
              </a:lnSpc>
            </a:pPr>
            <a:r>
              <a:rPr lang="en-US" sz="2199">
                <a:solidFill>
                  <a:srgbClr val="23403D"/>
                </a:solidFill>
                <a:latin typeface="TT Norms"/>
                <a:ea typeface="TT Norms"/>
                <a:cs typeface="TT Norms"/>
                <a:sym typeface="TT Norms"/>
              </a:rPr>
              <a:t>Mengkoordinasikan pelaksanaan pelatihan dan seminar internasional bekerjasama dengan ACT dan IE.</a:t>
            </a:r>
          </a:p>
          <a:p>
            <a:pPr algn="l">
              <a:lnSpc>
                <a:spcPts val="2859"/>
              </a:lnSpc>
            </a:pPr>
            <a:r>
              <a:rPr lang="en-US" sz="2199">
                <a:solidFill>
                  <a:srgbClr val="23403D"/>
                </a:solidFill>
                <a:latin typeface="TT Norms"/>
                <a:ea typeface="TT Norms"/>
                <a:cs typeface="TT Norms"/>
                <a:sym typeface="TT Norms"/>
              </a:rPr>
              <a:t>Memfasilitasi program pertukaran siswa, guru, dan dosen di Asia Pasifik maupun dunia.</a:t>
            </a:r>
          </a:p>
        </p:txBody>
      </p:sp>
      <p:sp>
        <p:nvSpPr>
          <p:cNvPr name="TextBox 29" id="29"/>
          <p:cNvSpPr txBox="true"/>
          <p:nvPr/>
        </p:nvSpPr>
        <p:spPr>
          <a:xfrm rot="0">
            <a:off x="11741033" y="2975383"/>
            <a:ext cx="2285346" cy="401955"/>
          </a:xfrm>
          <a:prstGeom prst="rect">
            <a:avLst/>
          </a:prstGeom>
        </p:spPr>
        <p:txBody>
          <a:bodyPr anchor="t" rtlCol="false" tIns="0" lIns="0" bIns="0" rIns="0">
            <a:spAutoFit/>
          </a:bodyPr>
          <a:lstStyle/>
          <a:p>
            <a:pPr algn="l">
              <a:lnSpc>
                <a:spcPts val="3239"/>
              </a:lnSpc>
            </a:pPr>
            <a:r>
              <a:rPr lang="en-US" sz="23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1955199" y="3476775"/>
            <a:ext cx="5904644" cy="2590426"/>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Berpartisispasi aktif dalam kegiatan-kegiatan organisasi guru tingkat regional maupun internasional.</a:t>
            </a:r>
          </a:p>
          <a:p>
            <a:pPr algn="l">
              <a:lnSpc>
                <a:spcPts val="2989"/>
              </a:lnSpc>
            </a:pPr>
            <a:r>
              <a:rPr lang="en-US" sz="2299">
                <a:solidFill>
                  <a:srgbClr val="23403D"/>
                </a:solidFill>
                <a:latin typeface="TT Norms"/>
                <a:ea typeface="TT Norms"/>
                <a:cs typeface="TT Norms"/>
                <a:sym typeface="TT Norms"/>
              </a:rPr>
              <a:t>Memperluas kerjasama dengan organisasi dan lembaga internasional untuk pelatihan dan peningkatan profesionalitas guru.</a:t>
            </a:r>
          </a:p>
          <a:p>
            <a:pPr algn="l">
              <a:lnSpc>
                <a:spcPts val="2989"/>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elaksanakan evalu</a:t>
            </a:r>
            <a:r>
              <a:rPr lang="en-US" sz="2299">
                <a:solidFill>
                  <a:srgbClr val="23403D"/>
                </a:solidFill>
                <a:latin typeface="TT Norms"/>
                <a:ea typeface="TT Norms"/>
                <a:cs typeface="TT Norms"/>
                <a:sym typeface="TT Norms"/>
              </a:rPr>
              <a:t>asi dan pelaporan.</a:t>
            </a:r>
          </a:p>
        </p:txBody>
      </p:sp>
      <p:sp>
        <p:nvSpPr>
          <p:cNvPr name="TextBox 31" id="31"/>
          <p:cNvSpPr txBox="true"/>
          <p:nvPr/>
        </p:nvSpPr>
        <p:spPr>
          <a:xfrm rot="0">
            <a:off x="11659492" y="3476775"/>
            <a:ext cx="572364" cy="2590426"/>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a.</a:t>
            </a: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b.</a:t>
            </a:r>
          </a:p>
          <a:p>
            <a:pPr algn="l">
              <a:lnSpc>
                <a:spcPts val="2989"/>
              </a:lnSpc>
            </a:pPr>
          </a:p>
          <a:p>
            <a:pPr algn="l">
              <a:lnSpc>
                <a:spcPts val="2989"/>
              </a:lnSpc>
            </a:pPr>
          </a:p>
          <a:p>
            <a:pPr algn="l">
              <a:lnSpc>
                <a:spcPts val="2989"/>
              </a:lnSpc>
            </a:pPr>
            <a:r>
              <a:rPr lang="en-US" sz="2299">
                <a:solidFill>
                  <a:srgbClr val="23403D"/>
                </a:solidFill>
                <a:latin typeface="TT Norms"/>
                <a:ea typeface="TT Norms"/>
                <a:cs typeface="TT Norms"/>
                <a:sym typeface="TT Norms"/>
              </a:rPr>
              <a:t>c.</a:t>
            </a:r>
          </a:p>
        </p:txBody>
      </p:sp>
      <p:sp>
        <p:nvSpPr>
          <p:cNvPr name="TextBox 32" id="32"/>
          <p:cNvSpPr txBox="true"/>
          <p:nvPr/>
        </p:nvSpPr>
        <p:spPr>
          <a:xfrm rot="0">
            <a:off x="961463" y="8547748"/>
            <a:ext cx="16950358" cy="1475889"/>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Dalam melaksanakan tugasnya Ketua Departemen Hubungan Kerjasama Dalam dan Luar Negeri berkoordinasi dengan Ketua yang mengkoordinasikannya sebagaimana diatur dalam Pasal 4 ayat (4) keputusan ini.</a:t>
            </a:r>
          </a:p>
          <a:p>
            <a:pPr algn="l">
              <a:lnSpc>
                <a:spcPts val="2989"/>
              </a:lnSpc>
            </a:pPr>
            <a:r>
              <a:rPr lang="en-US" sz="2299">
                <a:solidFill>
                  <a:srgbClr val="23403D"/>
                </a:solidFill>
                <a:latin typeface="TT Norms"/>
                <a:ea typeface="TT Norms"/>
                <a:cs typeface="TT Norms"/>
                <a:sym typeface="TT Norms"/>
              </a:rPr>
              <a:t>Dalam melaksanakan tugasnya Ketua Departemen Hubungan Kerjasama Dalam dan Luar Negeri dapat berkolaborasi dan bersinergi dengan Departemen dan Perangkat Kelen</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pakan</a:t>
            </a:r>
            <a:r>
              <a:rPr lang="en-US" sz="2299">
                <a:solidFill>
                  <a:srgbClr val="23403D"/>
                </a:solidFill>
                <a:latin typeface="TT Norms"/>
                <a:ea typeface="TT Norms"/>
                <a:cs typeface="TT Norms"/>
                <a:sym typeface="TT Norms"/>
              </a:rPr>
              <a:t> </a:t>
            </a:r>
            <a:r>
              <a:rPr lang="en-US" sz="2299">
                <a:solidFill>
                  <a:srgbClr val="23403D"/>
                </a:solidFill>
                <a:latin typeface="TT Norms"/>
                <a:ea typeface="TT Norms"/>
                <a:cs typeface="TT Norms"/>
                <a:sym typeface="TT Norms"/>
              </a:rPr>
              <a:t>O</a:t>
            </a:r>
            <a:r>
              <a:rPr lang="en-US" sz="2299">
                <a:solidFill>
                  <a:srgbClr val="23403D"/>
                </a:solidFill>
                <a:latin typeface="TT Norms"/>
                <a:ea typeface="TT Norms"/>
                <a:cs typeface="TT Norms"/>
                <a:sym typeface="TT Norms"/>
              </a:rPr>
              <a:t>r</a:t>
            </a:r>
            <a:r>
              <a:rPr lang="en-US" sz="2299">
                <a:solidFill>
                  <a:srgbClr val="23403D"/>
                </a:solidFill>
                <a:latin typeface="TT Norms"/>
                <a:ea typeface="TT Norms"/>
                <a:cs typeface="TT Norms"/>
                <a:sym typeface="TT Norms"/>
              </a:rPr>
              <a:t>g</a:t>
            </a:r>
            <a:r>
              <a:rPr lang="en-US" sz="2299">
                <a:solidFill>
                  <a:srgbClr val="23403D"/>
                </a:solidFill>
                <a:latin typeface="TT Norms"/>
                <a:ea typeface="TT Norms"/>
                <a:cs typeface="TT Norms"/>
                <a:sym typeface="TT Norms"/>
              </a:rPr>
              <a:t>a</a:t>
            </a:r>
            <a:r>
              <a:rPr lang="en-US" sz="2299">
                <a:solidFill>
                  <a:srgbClr val="23403D"/>
                </a:solidFill>
                <a:latin typeface="TT Norms"/>
                <a:ea typeface="TT Norms"/>
                <a:cs typeface="TT Norms"/>
                <a:sym typeface="TT Norms"/>
              </a:rPr>
              <a:t>nisasi </a:t>
            </a:r>
            <a:r>
              <a:rPr lang="en-US" sz="2299">
                <a:solidFill>
                  <a:srgbClr val="23403D"/>
                </a:solidFill>
                <a:latin typeface="TT Norms"/>
                <a:ea typeface="TT Norms"/>
                <a:cs typeface="TT Norms"/>
                <a:sym typeface="TT Norms"/>
              </a:rPr>
              <a:t>te</a:t>
            </a:r>
            <a:r>
              <a:rPr lang="en-US" sz="2299">
                <a:solidFill>
                  <a:srgbClr val="23403D"/>
                </a:solidFill>
                <a:latin typeface="TT Norms"/>
                <a:ea typeface="TT Norms"/>
                <a:cs typeface="TT Norms"/>
                <a:sym typeface="TT Norms"/>
              </a:rPr>
              <a:t>rka</a:t>
            </a:r>
            <a:r>
              <a:rPr lang="en-US" sz="2299">
                <a:solidFill>
                  <a:srgbClr val="23403D"/>
                </a:solidFill>
                <a:latin typeface="TT Norms"/>
                <a:ea typeface="TT Norms"/>
                <a:cs typeface="TT Norms"/>
                <a:sym typeface="TT Norms"/>
              </a:rPr>
              <a:t>i</a:t>
            </a:r>
            <a:r>
              <a:rPr lang="en-US" sz="2299">
                <a:solidFill>
                  <a:srgbClr val="23403D"/>
                </a:solidFill>
                <a:latin typeface="TT Norms"/>
                <a:ea typeface="TT Norms"/>
                <a:cs typeface="TT Norms"/>
                <a:sym typeface="TT Norms"/>
              </a:rPr>
              <a:t>t.</a:t>
            </a:r>
          </a:p>
        </p:txBody>
      </p:sp>
      <p:sp>
        <p:nvSpPr>
          <p:cNvPr name="TextBox 33" id="33"/>
          <p:cNvSpPr txBox="true"/>
          <p:nvPr/>
        </p:nvSpPr>
        <p:spPr>
          <a:xfrm rot="0">
            <a:off x="475386" y="8550726"/>
            <a:ext cx="572364" cy="1104377"/>
          </a:xfrm>
          <a:prstGeom prst="rect">
            <a:avLst/>
          </a:prstGeom>
        </p:spPr>
        <p:txBody>
          <a:bodyPr anchor="t" rtlCol="false" tIns="0" lIns="0" bIns="0" rIns="0">
            <a:spAutoFit/>
          </a:bodyPr>
          <a:lstStyle/>
          <a:p>
            <a:pPr algn="l">
              <a:lnSpc>
                <a:spcPts val="2989"/>
              </a:lnSpc>
            </a:pPr>
            <a:r>
              <a:rPr lang="en-US" sz="2299">
                <a:solidFill>
                  <a:srgbClr val="23403D"/>
                </a:solidFill>
                <a:latin typeface="TT Norms"/>
                <a:ea typeface="TT Norms"/>
                <a:cs typeface="TT Norms"/>
                <a:sym typeface="TT Norms"/>
              </a:rPr>
              <a:t>(2)</a:t>
            </a:r>
          </a:p>
          <a:p>
            <a:pPr algn="l">
              <a:lnSpc>
                <a:spcPts val="2989"/>
              </a:lnSpc>
            </a:pPr>
          </a:p>
          <a:p>
            <a:pPr algn="l">
              <a:lnSpc>
                <a:spcPts val="2989"/>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128412"/>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699056" y="1547233"/>
            <a:ext cx="8791508" cy="358775"/>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Kedua - Departemen</a:t>
            </a:r>
          </a:p>
        </p:txBody>
      </p:sp>
      <p:sp>
        <p:nvSpPr>
          <p:cNvPr name="TextBox 23" id="23"/>
          <p:cNvSpPr txBox="true"/>
          <p:nvPr/>
        </p:nvSpPr>
        <p:spPr>
          <a:xfrm rot="0">
            <a:off x="358106" y="1526867"/>
            <a:ext cx="17605574" cy="1216248"/>
          </a:xfrm>
          <a:prstGeom prst="rect">
            <a:avLst/>
          </a:prstGeom>
        </p:spPr>
        <p:txBody>
          <a:bodyPr anchor="t" rtlCol="false" tIns="0" lIns="0" bIns="0" rIns="0">
            <a:spAutoFit/>
          </a:bodyPr>
          <a:lstStyle/>
          <a:p>
            <a:pPr algn="ctr">
              <a:lnSpc>
                <a:spcPts val="3249"/>
              </a:lnSpc>
            </a:pPr>
            <a:r>
              <a:rPr lang="en-US" sz="2499" b="true">
                <a:solidFill>
                  <a:srgbClr val="23403D"/>
                </a:solidFill>
                <a:latin typeface="TT Norms Bold"/>
                <a:ea typeface="TT Norms Bold"/>
                <a:cs typeface="TT Norms Bold"/>
                <a:sym typeface="TT Norms Bold"/>
              </a:rPr>
              <a:t>Pasal 24</a:t>
            </a:r>
          </a:p>
          <a:p>
            <a:pPr algn="ctr">
              <a:lnSpc>
                <a:spcPts val="3249"/>
              </a:lnSpc>
            </a:pPr>
            <a:r>
              <a:rPr lang="en-US" sz="2499" b="true">
                <a:solidFill>
                  <a:srgbClr val="23403D"/>
                </a:solidFill>
                <a:latin typeface="TT Norms Bold"/>
                <a:ea typeface="TT Norms Bold"/>
                <a:cs typeface="TT Norms Bold"/>
                <a:sym typeface="TT Norms Bold"/>
              </a:rPr>
              <a:t>Departemen Pembinaan dan Pengembangan PAUDNI,</a:t>
            </a:r>
          </a:p>
          <a:p>
            <a:pPr algn="ctr">
              <a:lnSpc>
                <a:spcPts val="3249"/>
              </a:lnSpc>
            </a:pPr>
            <a:r>
              <a:rPr lang="en-US" b="true" sz="2499">
                <a:solidFill>
                  <a:srgbClr val="23403D"/>
                </a:solidFill>
                <a:latin typeface="TT Norms Bold"/>
                <a:ea typeface="TT Norms Bold"/>
                <a:cs typeface="TT Norms Bold"/>
                <a:sym typeface="TT Norms Bold"/>
              </a:rPr>
              <a:t>Pendidikan Khusus, dan Non Formal</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909485" y="2733590"/>
            <a:ext cx="16950358" cy="1318037"/>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Berdasarkan tugas dan fungsi departemen sebagaimana dimaksud dalam Pasal 9, Departemen Pembinaan dan Pengembangan PAUDNI, Pendidikan Khusus dan Non Formal mempunyai uraian tugas sebagai berikut.</a:t>
            </a:r>
          </a:p>
          <a:p>
            <a:pPr algn="l">
              <a:lnSpc>
                <a:spcPts val="3599"/>
              </a:lnSpc>
            </a:pPr>
            <a:r>
              <a:rPr lang="en-US" sz="2399" b="true">
                <a:solidFill>
                  <a:srgbClr val="23403D"/>
                </a:solidFill>
                <a:latin typeface="TT Norms Bold"/>
                <a:ea typeface="TT Norms Bold"/>
                <a:cs typeface="TT Norms Bold"/>
                <a:sym typeface="TT Norms Bold"/>
              </a:rPr>
              <a:t>Tugas Strategis</a:t>
            </a:r>
          </a:p>
        </p:txBody>
      </p:sp>
      <p:sp>
        <p:nvSpPr>
          <p:cNvPr name="TextBox 26" id="26"/>
          <p:cNvSpPr txBox="true"/>
          <p:nvPr/>
        </p:nvSpPr>
        <p:spPr>
          <a:xfrm rot="0">
            <a:off x="475386" y="2720026"/>
            <a:ext cx="572364" cy="1560046"/>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(1)</a:t>
            </a:r>
          </a:p>
          <a:p>
            <a:pPr algn="l">
              <a:lnSpc>
                <a:spcPts val="3119"/>
              </a:lnSpc>
            </a:pPr>
          </a:p>
          <a:p>
            <a:pPr algn="l">
              <a:lnSpc>
                <a:spcPts val="3119"/>
              </a:lnSpc>
            </a:pPr>
          </a:p>
          <a:p>
            <a:pPr algn="l">
              <a:lnSpc>
                <a:spcPts val="3119"/>
              </a:lnSpc>
            </a:pPr>
          </a:p>
        </p:txBody>
      </p:sp>
      <p:sp>
        <p:nvSpPr>
          <p:cNvPr name="TextBox 27" id="27"/>
          <p:cNvSpPr txBox="true"/>
          <p:nvPr/>
        </p:nvSpPr>
        <p:spPr>
          <a:xfrm rot="0">
            <a:off x="919010" y="4092452"/>
            <a:ext cx="572364" cy="3512485"/>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a.</a:t>
            </a:r>
          </a:p>
          <a:p>
            <a:pPr algn="l">
              <a:lnSpc>
                <a:spcPts val="3119"/>
              </a:lnSpc>
            </a:pPr>
          </a:p>
          <a:p>
            <a:pPr algn="l">
              <a:lnSpc>
                <a:spcPts val="3119"/>
              </a:lnSpc>
            </a:pPr>
            <a:r>
              <a:rPr lang="en-US" sz="2399">
                <a:solidFill>
                  <a:srgbClr val="23403D"/>
                </a:solidFill>
                <a:latin typeface="TT Norms"/>
                <a:ea typeface="TT Norms"/>
                <a:cs typeface="TT Norms"/>
                <a:sym typeface="TT Norms"/>
              </a:rPr>
              <a:t>b.</a:t>
            </a:r>
          </a:p>
          <a:p>
            <a:pPr algn="l">
              <a:lnSpc>
                <a:spcPts val="3119"/>
              </a:lnSpc>
            </a:pPr>
          </a:p>
          <a:p>
            <a:pPr algn="l">
              <a:lnSpc>
                <a:spcPts val="3119"/>
              </a:lnSpc>
            </a:pPr>
            <a:r>
              <a:rPr lang="en-US" sz="2399">
                <a:solidFill>
                  <a:srgbClr val="23403D"/>
                </a:solidFill>
                <a:latin typeface="TT Norms"/>
                <a:ea typeface="TT Norms"/>
                <a:cs typeface="TT Norms"/>
                <a:sym typeface="TT Norms"/>
              </a:rPr>
              <a:t>c.</a:t>
            </a:r>
          </a:p>
          <a:p>
            <a:pPr algn="l">
              <a:lnSpc>
                <a:spcPts val="3119"/>
              </a:lnSpc>
            </a:pPr>
            <a:r>
              <a:rPr lang="en-US" sz="2399">
                <a:solidFill>
                  <a:srgbClr val="23403D"/>
                </a:solidFill>
                <a:latin typeface="TT Norms"/>
                <a:ea typeface="TT Norms"/>
                <a:cs typeface="TT Norms"/>
                <a:sym typeface="TT Norms"/>
              </a:rPr>
              <a:t>d.</a:t>
            </a:r>
          </a:p>
          <a:p>
            <a:pPr algn="l">
              <a:lnSpc>
                <a:spcPts val="3119"/>
              </a:lnSpc>
            </a:pPr>
          </a:p>
          <a:p>
            <a:pPr algn="l">
              <a:lnSpc>
                <a:spcPts val="3119"/>
              </a:lnSpc>
            </a:pPr>
            <a:r>
              <a:rPr lang="en-US" sz="2399">
                <a:solidFill>
                  <a:srgbClr val="23403D"/>
                </a:solidFill>
                <a:latin typeface="TT Norms"/>
                <a:ea typeface="TT Norms"/>
                <a:cs typeface="TT Norms"/>
                <a:sym typeface="TT Norms"/>
              </a:rPr>
              <a:t>e.</a:t>
            </a:r>
          </a:p>
          <a:p>
            <a:pPr algn="l">
              <a:lnSpc>
                <a:spcPts val="3119"/>
              </a:lnSpc>
            </a:pPr>
          </a:p>
        </p:txBody>
      </p:sp>
      <p:sp>
        <p:nvSpPr>
          <p:cNvPr name="TextBox 28" id="28"/>
          <p:cNvSpPr txBox="true"/>
          <p:nvPr/>
        </p:nvSpPr>
        <p:spPr>
          <a:xfrm rot="0">
            <a:off x="1266825" y="4112395"/>
            <a:ext cx="10092392" cy="3902973"/>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Menjabarkan program Dasa Karsa/Mandatori PGRI hasil Kongres XXIII PGRI ke dalam rencana kegiatan.</a:t>
            </a:r>
          </a:p>
          <a:p>
            <a:pPr algn="l">
              <a:lnSpc>
                <a:spcPts val="3119"/>
              </a:lnSpc>
            </a:pPr>
            <a:r>
              <a:rPr lang="en-US" sz="2399">
                <a:solidFill>
                  <a:srgbClr val="23403D"/>
                </a:solidFill>
                <a:latin typeface="TT Norms"/>
                <a:ea typeface="TT Norms"/>
                <a:cs typeface="TT Norms"/>
                <a:sym typeface="TT Norms"/>
              </a:rPr>
              <a:t>Melaksanakan tugas-tugas organisasi yang diputuskan dalam rapat pleno atau forum organisasi lainnya berdasarkan AD/ART PGRI.</a:t>
            </a:r>
          </a:p>
          <a:p>
            <a:pPr algn="l">
              <a:lnSpc>
                <a:spcPts val="3119"/>
              </a:lnSpc>
            </a:pPr>
            <a:r>
              <a:rPr lang="en-US" sz="2399">
                <a:solidFill>
                  <a:srgbClr val="23403D"/>
                </a:solidFill>
                <a:latin typeface="TT Norms"/>
                <a:ea typeface="TT Norms"/>
                <a:cs typeface="TT Norms"/>
                <a:sym typeface="TT Norms"/>
              </a:rPr>
              <a:t>Menerapkan manajemen satuan pendidikan anak usia dini berbasis digital.</a:t>
            </a:r>
          </a:p>
          <a:p>
            <a:pPr algn="l">
              <a:lnSpc>
                <a:spcPts val="3119"/>
              </a:lnSpc>
            </a:pPr>
            <a:r>
              <a:rPr lang="en-US" sz="2399">
                <a:solidFill>
                  <a:srgbClr val="23403D"/>
                </a:solidFill>
                <a:latin typeface="TT Norms"/>
                <a:ea typeface="TT Norms"/>
                <a:cs typeface="TT Norms"/>
                <a:sym typeface="TT Norms"/>
              </a:rPr>
              <a:t>Membuat pemetaan kualifikasi guru PAUDNI, pendidikan khusus dan non formal.</a:t>
            </a:r>
          </a:p>
          <a:p>
            <a:pPr algn="l">
              <a:lnSpc>
                <a:spcPts val="3119"/>
              </a:lnSpc>
            </a:pPr>
            <a:r>
              <a:rPr lang="en-US" sz="2399">
                <a:solidFill>
                  <a:srgbClr val="23403D"/>
                </a:solidFill>
                <a:latin typeface="TT Norms"/>
                <a:ea typeface="TT Norms"/>
                <a:cs typeface="TT Norms"/>
                <a:sym typeface="TT Norms"/>
              </a:rPr>
              <a:t>Membantu pemberantasan tiga buta (buta aksara latin, buta pengetahuan dasar, dan buta berhitung bekerjasama dengan pemerintah, pemerintah daerah dan masyarakat.</a:t>
            </a:r>
          </a:p>
        </p:txBody>
      </p:sp>
      <p:sp>
        <p:nvSpPr>
          <p:cNvPr name="TextBox 29" id="29"/>
          <p:cNvSpPr txBox="true"/>
          <p:nvPr/>
        </p:nvSpPr>
        <p:spPr>
          <a:xfrm rot="0">
            <a:off x="11720873" y="3719072"/>
            <a:ext cx="2285346" cy="401955"/>
          </a:xfrm>
          <a:prstGeom prst="rect">
            <a:avLst/>
          </a:prstGeom>
        </p:spPr>
        <p:txBody>
          <a:bodyPr anchor="t" rtlCol="false" tIns="0" lIns="0" bIns="0" rIns="0">
            <a:spAutoFit/>
          </a:bodyPr>
          <a:lstStyle/>
          <a:p>
            <a:pPr algn="l">
              <a:lnSpc>
                <a:spcPts val="3239"/>
              </a:lnSpc>
            </a:pPr>
            <a:r>
              <a:rPr lang="en-US" sz="2399" b="true">
                <a:solidFill>
                  <a:srgbClr val="23403D"/>
                </a:solidFill>
                <a:latin typeface="TT Norms Bold"/>
                <a:ea typeface="TT Norms Bold"/>
                <a:cs typeface="TT Norms Bold"/>
                <a:sym typeface="TT Norms Bold"/>
              </a:rPr>
              <a:t>Tugas Taktis</a:t>
            </a:r>
          </a:p>
        </p:txBody>
      </p:sp>
      <p:sp>
        <p:nvSpPr>
          <p:cNvPr name="TextBox 30" id="30"/>
          <p:cNvSpPr txBox="true"/>
          <p:nvPr/>
        </p:nvSpPr>
        <p:spPr>
          <a:xfrm rot="0">
            <a:off x="12007177" y="4149602"/>
            <a:ext cx="5904644" cy="2341022"/>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Mendorong pendirian sekolah-sekolah PAUD formal yang diselenggarakan oleh pemerintah/pemerintah daerah/PGRI.</a:t>
            </a:r>
          </a:p>
          <a:p>
            <a:pPr algn="l">
              <a:lnSpc>
                <a:spcPts val="3119"/>
              </a:lnSpc>
            </a:pPr>
            <a:r>
              <a:rPr lang="en-US" sz="2399">
                <a:solidFill>
                  <a:srgbClr val="23403D"/>
                </a:solidFill>
                <a:latin typeface="TT Norms"/>
                <a:ea typeface="TT Norms"/>
                <a:cs typeface="TT Norms"/>
                <a:sym typeface="TT Norms"/>
              </a:rPr>
              <a:t>Mengadakan pelatihan bagi guru PAUDNI, pendidikan khusus dan non formal.</a:t>
            </a:r>
          </a:p>
          <a:p>
            <a:pPr algn="l">
              <a:lnSpc>
                <a:spcPts val="3119"/>
              </a:lnSpc>
            </a:pPr>
            <a:r>
              <a:rPr lang="en-US" sz="2399">
                <a:solidFill>
                  <a:srgbClr val="23403D"/>
                </a:solidFill>
                <a:latin typeface="TT Norms"/>
                <a:ea typeface="TT Norms"/>
                <a:cs typeface="TT Norms"/>
                <a:sym typeface="TT Norms"/>
              </a:rPr>
              <a:t>M</a:t>
            </a:r>
            <a:r>
              <a:rPr lang="en-US" sz="2399">
                <a:solidFill>
                  <a:srgbClr val="23403D"/>
                </a:solidFill>
                <a:latin typeface="TT Norms"/>
                <a:ea typeface="TT Norms"/>
                <a:cs typeface="TT Norms"/>
                <a:sym typeface="TT Norms"/>
              </a:rPr>
              <a:t>elaksanakan evalu</a:t>
            </a:r>
            <a:r>
              <a:rPr lang="en-US" sz="2399">
                <a:solidFill>
                  <a:srgbClr val="23403D"/>
                </a:solidFill>
                <a:latin typeface="TT Norms"/>
                <a:ea typeface="TT Norms"/>
                <a:cs typeface="TT Norms"/>
                <a:sym typeface="TT Norms"/>
              </a:rPr>
              <a:t>asi dan pelaporan.</a:t>
            </a:r>
          </a:p>
        </p:txBody>
      </p:sp>
      <p:sp>
        <p:nvSpPr>
          <p:cNvPr name="TextBox 31" id="31"/>
          <p:cNvSpPr txBox="true"/>
          <p:nvPr/>
        </p:nvSpPr>
        <p:spPr>
          <a:xfrm rot="0">
            <a:off x="11688067" y="4140077"/>
            <a:ext cx="572364" cy="2341022"/>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a.</a:t>
            </a:r>
          </a:p>
          <a:p>
            <a:pPr algn="l">
              <a:lnSpc>
                <a:spcPts val="3119"/>
              </a:lnSpc>
            </a:pPr>
          </a:p>
          <a:p>
            <a:pPr algn="l">
              <a:lnSpc>
                <a:spcPts val="3119"/>
              </a:lnSpc>
            </a:pPr>
          </a:p>
          <a:p>
            <a:pPr algn="l">
              <a:lnSpc>
                <a:spcPts val="3119"/>
              </a:lnSpc>
            </a:pPr>
            <a:r>
              <a:rPr lang="en-US" sz="2399">
                <a:solidFill>
                  <a:srgbClr val="23403D"/>
                </a:solidFill>
                <a:latin typeface="TT Norms"/>
                <a:ea typeface="TT Norms"/>
                <a:cs typeface="TT Norms"/>
                <a:sym typeface="TT Norms"/>
              </a:rPr>
              <a:t>b.</a:t>
            </a:r>
          </a:p>
          <a:p>
            <a:pPr algn="l">
              <a:lnSpc>
                <a:spcPts val="3119"/>
              </a:lnSpc>
            </a:pPr>
          </a:p>
          <a:p>
            <a:pPr algn="l">
              <a:lnSpc>
                <a:spcPts val="3119"/>
              </a:lnSpc>
            </a:pPr>
            <a:r>
              <a:rPr lang="en-US" sz="2399">
                <a:solidFill>
                  <a:srgbClr val="23403D"/>
                </a:solidFill>
                <a:latin typeface="TT Norms"/>
                <a:ea typeface="TT Norms"/>
                <a:cs typeface="TT Norms"/>
                <a:sym typeface="TT Norms"/>
              </a:rPr>
              <a:t>c.</a:t>
            </a:r>
          </a:p>
        </p:txBody>
      </p:sp>
      <p:sp>
        <p:nvSpPr>
          <p:cNvPr name="TextBox 32" id="32"/>
          <p:cNvSpPr txBox="true"/>
          <p:nvPr/>
        </p:nvSpPr>
        <p:spPr>
          <a:xfrm rot="0">
            <a:off x="961463" y="8146209"/>
            <a:ext cx="16950358" cy="1765638"/>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Dalam melaksanakan tugasnya Ketua Departemen Pembinaan dan Pengembangan PAUDNI, Pendidikan Khusus dan Non Formal berkoordinasi dengan Ketua yang mengkoordinasikannya sebagaimana diatur dalam Pasal 4 ayat (4) keputusan ini.</a:t>
            </a:r>
          </a:p>
          <a:p>
            <a:pPr algn="l">
              <a:lnSpc>
                <a:spcPts val="3599"/>
              </a:lnSpc>
            </a:pPr>
            <a:r>
              <a:rPr lang="en-US" sz="2399">
                <a:solidFill>
                  <a:srgbClr val="23403D"/>
                </a:solidFill>
                <a:latin typeface="TT Norms"/>
                <a:ea typeface="TT Norms"/>
                <a:cs typeface="TT Norms"/>
                <a:sym typeface="TT Norms"/>
              </a:rPr>
              <a:t>Dalam melaksanakan tugasnya Ketua Departemen Pembinaan dan Pengembangan PAUDNI, Pendidikan Khusus, dan Non Formal dapat berkolaborasi dan bersinergi dengan Departemen dan Perangkat Kelen</a:t>
            </a:r>
            <a:r>
              <a:rPr lang="en-US" sz="2399">
                <a:solidFill>
                  <a:srgbClr val="23403D"/>
                </a:solidFill>
                <a:latin typeface="TT Norms"/>
                <a:ea typeface="TT Norms"/>
                <a:cs typeface="TT Norms"/>
                <a:sym typeface="TT Norms"/>
              </a:rPr>
              <a:t>g</a:t>
            </a:r>
            <a:r>
              <a:rPr lang="en-US" sz="2399">
                <a:solidFill>
                  <a:srgbClr val="23403D"/>
                </a:solidFill>
                <a:latin typeface="TT Norms"/>
                <a:ea typeface="TT Norms"/>
                <a:cs typeface="TT Norms"/>
                <a:sym typeface="TT Norms"/>
              </a:rPr>
              <a:t>k</a:t>
            </a:r>
            <a:r>
              <a:rPr lang="en-US" sz="2399">
                <a:solidFill>
                  <a:srgbClr val="23403D"/>
                </a:solidFill>
                <a:latin typeface="TT Norms"/>
                <a:ea typeface="TT Norms"/>
                <a:cs typeface="TT Norms"/>
                <a:sym typeface="TT Norms"/>
              </a:rPr>
              <a:t>a</a:t>
            </a:r>
            <a:r>
              <a:rPr lang="en-US" sz="2399">
                <a:solidFill>
                  <a:srgbClr val="23403D"/>
                </a:solidFill>
                <a:latin typeface="TT Norms"/>
                <a:ea typeface="TT Norms"/>
                <a:cs typeface="TT Norms"/>
                <a:sym typeface="TT Norms"/>
              </a:rPr>
              <a:t>pakan</a:t>
            </a:r>
            <a:r>
              <a:rPr lang="en-US" sz="2399">
                <a:solidFill>
                  <a:srgbClr val="23403D"/>
                </a:solidFill>
                <a:latin typeface="TT Norms"/>
                <a:ea typeface="TT Norms"/>
                <a:cs typeface="TT Norms"/>
                <a:sym typeface="TT Norms"/>
              </a:rPr>
              <a:t> </a:t>
            </a:r>
            <a:r>
              <a:rPr lang="en-US" sz="2399">
                <a:solidFill>
                  <a:srgbClr val="23403D"/>
                </a:solidFill>
                <a:latin typeface="TT Norms"/>
                <a:ea typeface="TT Norms"/>
                <a:cs typeface="TT Norms"/>
                <a:sym typeface="TT Norms"/>
              </a:rPr>
              <a:t>O</a:t>
            </a:r>
            <a:r>
              <a:rPr lang="en-US" sz="2399">
                <a:solidFill>
                  <a:srgbClr val="23403D"/>
                </a:solidFill>
                <a:latin typeface="TT Norms"/>
                <a:ea typeface="TT Norms"/>
                <a:cs typeface="TT Norms"/>
                <a:sym typeface="TT Norms"/>
              </a:rPr>
              <a:t>r</a:t>
            </a:r>
            <a:r>
              <a:rPr lang="en-US" sz="2399">
                <a:solidFill>
                  <a:srgbClr val="23403D"/>
                </a:solidFill>
                <a:latin typeface="TT Norms"/>
                <a:ea typeface="TT Norms"/>
                <a:cs typeface="TT Norms"/>
                <a:sym typeface="TT Norms"/>
              </a:rPr>
              <a:t>g</a:t>
            </a:r>
            <a:r>
              <a:rPr lang="en-US" sz="2399">
                <a:solidFill>
                  <a:srgbClr val="23403D"/>
                </a:solidFill>
                <a:latin typeface="TT Norms"/>
                <a:ea typeface="TT Norms"/>
                <a:cs typeface="TT Norms"/>
                <a:sym typeface="TT Norms"/>
              </a:rPr>
              <a:t>a</a:t>
            </a:r>
            <a:r>
              <a:rPr lang="en-US" sz="2399">
                <a:solidFill>
                  <a:srgbClr val="23403D"/>
                </a:solidFill>
                <a:latin typeface="TT Norms"/>
                <a:ea typeface="TT Norms"/>
                <a:cs typeface="TT Norms"/>
                <a:sym typeface="TT Norms"/>
              </a:rPr>
              <a:t>nisasi </a:t>
            </a:r>
            <a:r>
              <a:rPr lang="en-US" sz="2399">
                <a:solidFill>
                  <a:srgbClr val="23403D"/>
                </a:solidFill>
                <a:latin typeface="TT Norms"/>
                <a:ea typeface="TT Norms"/>
                <a:cs typeface="TT Norms"/>
                <a:sym typeface="TT Norms"/>
              </a:rPr>
              <a:t>te</a:t>
            </a:r>
            <a:r>
              <a:rPr lang="en-US" sz="2399">
                <a:solidFill>
                  <a:srgbClr val="23403D"/>
                </a:solidFill>
                <a:latin typeface="TT Norms"/>
                <a:ea typeface="TT Norms"/>
                <a:cs typeface="TT Norms"/>
                <a:sym typeface="TT Norms"/>
              </a:rPr>
              <a:t>rka</a:t>
            </a:r>
            <a:r>
              <a:rPr lang="en-US" sz="2399">
                <a:solidFill>
                  <a:srgbClr val="23403D"/>
                </a:solidFill>
                <a:latin typeface="TT Norms"/>
                <a:ea typeface="TT Norms"/>
                <a:cs typeface="TT Norms"/>
                <a:sym typeface="TT Norms"/>
              </a:rPr>
              <a:t>i</a:t>
            </a:r>
            <a:r>
              <a:rPr lang="en-US" sz="2399">
                <a:solidFill>
                  <a:srgbClr val="23403D"/>
                </a:solidFill>
                <a:latin typeface="TT Norms"/>
                <a:ea typeface="TT Norms"/>
                <a:cs typeface="TT Norms"/>
                <a:sym typeface="TT Norms"/>
              </a:rPr>
              <a:t>t.</a:t>
            </a:r>
          </a:p>
        </p:txBody>
      </p:sp>
      <p:sp>
        <p:nvSpPr>
          <p:cNvPr name="TextBox 33" id="33"/>
          <p:cNvSpPr txBox="true"/>
          <p:nvPr/>
        </p:nvSpPr>
        <p:spPr>
          <a:xfrm rot="0">
            <a:off x="475386" y="8127159"/>
            <a:ext cx="572364" cy="1318037"/>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(2)</a:t>
            </a:r>
          </a:p>
          <a:p>
            <a:pPr algn="l">
              <a:lnSpc>
                <a:spcPts val="3599"/>
              </a:lnSpc>
            </a:pPr>
          </a:p>
          <a:p>
            <a:pPr algn="l">
              <a:lnSpc>
                <a:spcPts val="3599"/>
              </a:lnSpc>
            </a:pPr>
            <a:r>
              <a:rPr lang="en-US" sz="2399">
                <a:solidFill>
                  <a:srgbClr val="23403D"/>
                </a:solidFill>
                <a:latin typeface="TT Norms"/>
                <a:ea typeface="TT Norms"/>
                <a:cs typeface="TT Norms"/>
                <a:sym typeface="TT Norms"/>
              </a:rPr>
              <a:t>(3)</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10128412"/>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5765951" y="-420021"/>
            <a:ext cx="14711142" cy="1925752"/>
            <a:chOff x="0" y="0"/>
            <a:chExt cx="1477010" cy="193347"/>
          </a:xfrm>
        </p:grpSpPr>
        <p:sp>
          <p:nvSpPr>
            <p:cNvPr name="Freeform 18" id="18"/>
            <p:cNvSpPr/>
            <p:nvPr/>
          </p:nvSpPr>
          <p:spPr>
            <a:xfrm flipH="false" flipV="false" rot="0">
              <a:off x="8970" y="0"/>
              <a:ext cx="1459070" cy="193347"/>
            </a:xfrm>
            <a:custGeom>
              <a:avLst/>
              <a:gdLst/>
              <a:ahLst/>
              <a:cxnLst/>
              <a:rect r="r" b="b" t="t" l="l"/>
              <a:pathLst>
                <a:path h="193347" w="1459070">
                  <a:moveTo>
                    <a:pt x="1249052" y="0"/>
                  </a:moveTo>
                  <a:lnTo>
                    <a:pt x="6818" y="0"/>
                  </a:lnTo>
                  <a:cubicBezTo>
                    <a:pt x="4237" y="0"/>
                    <a:pt x="1916" y="1572"/>
                    <a:pt x="958" y="3968"/>
                  </a:cubicBezTo>
                  <a:cubicBezTo>
                    <a:pt x="0" y="6365"/>
                    <a:pt x="598" y="9104"/>
                    <a:pt x="2468" y="10883"/>
                  </a:cubicBezTo>
                  <a:lnTo>
                    <a:pt x="182792" y="182464"/>
                  </a:lnTo>
                  <a:cubicBezTo>
                    <a:pt x="190135" y="189451"/>
                    <a:pt x="199883" y="193347"/>
                    <a:pt x="210018" y="193347"/>
                  </a:cubicBezTo>
                  <a:lnTo>
                    <a:pt x="1452252" y="193347"/>
                  </a:lnTo>
                  <a:cubicBezTo>
                    <a:pt x="1454833" y="193347"/>
                    <a:pt x="1457154" y="191775"/>
                    <a:pt x="1458112" y="189378"/>
                  </a:cubicBezTo>
                  <a:cubicBezTo>
                    <a:pt x="1459070" y="186982"/>
                    <a:pt x="1458472" y="184243"/>
                    <a:pt x="1456602" y="182464"/>
                  </a:cubicBezTo>
                  <a:lnTo>
                    <a:pt x="1276277" y="10883"/>
                  </a:lnTo>
                  <a:cubicBezTo>
                    <a:pt x="1268935" y="3896"/>
                    <a:pt x="1259187" y="0"/>
                    <a:pt x="1249052" y="0"/>
                  </a:cubicBezTo>
                  <a:close/>
                </a:path>
              </a:pathLst>
            </a:custGeom>
            <a:solidFill>
              <a:srgbClr val="1D7363"/>
            </a:solidFill>
          </p:spPr>
        </p:sp>
        <p:sp>
          <p:nvSpPr>
            <p:cNvPr name="TextBox 19" id="19"/>
            <p:cNvSpPr txBox="true"/>
            <p:nvPr/>
          </p:nvSpPr>
          <p:spPr>
            <a:xfrm>
              <a:off x="101600" y="-66675"/>
              <a:ext cx="1273810"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357663" y="1584017"/>
            <a:ext cx="7793329" cy="358849"/>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 - Hubungan Tata Kerja Internal</a:t>
            </a:r>
          </a:p>
        </p:txBody>
      </p:sp>
      <p:sp>
        <p:nvSpPr>
          <p:cNvPr name="TextBox 23" id="23"/>
          <p:cNvSpPr txBox="true"/>
          <p:nvPr/>
        </p:nvSpPr>
        <p:spPr>
          <a:xfrm rot="0">
            <a:off x="-255618" y="1876192"/>
            <a:ext cx="17605574" cy="1066875"/>
          </a:xfrm>
          <a:prstGeom prst="rect">
            <a:avLst/>
          </a:prstGeom>
        </p:spPr>
        <p:txBody>
          <a:bodyPr anchor="t" rtlCol="false" tIns="0" lIns="0" bIns="0" rIns="0">
            <a:spAutoFit/>
          </a:bodyPr>
          <a:lstStyle/>
          <a:p>
            <a:pPr algn="ctr">
              <a:lnSpc>
                <a:spcPts val="4499"/>
              </a:lnSpc>
            </a:pPr>
            <a:r>
              <a:rPr lang="en-US" sz="2499" b="true">
                <a:solidFill>
                  <a:srgbClr val="23403D"/>
                </a:solidFill>
                <a:latin typeface="TT Norms Bold"/>
                <a:ea typeface="TT Norms Bold"/>
                <a:cs typeface="TT Norms Bold"/>
                <a:sym typeface="TT Norms Bold"/>
              </a:rPr>
              <a:t>Pasal 25</a:t>
            </a:r>
          </a:p>
          <a:p>
            <a:pPr algn="ctr">
              <a:lnSpc>
                <a:spcPts val="4499"/>
              </a:lnSpc>
            </a:pPr>
            <a:r>
              <a:rPr lang="en-US" b="true" sz="2499">
                <a:solidFill>
                  <a:srgbClr val="23403D"/>
                </a:solidFill>
                <a:latin typeface="TT Norms Bold"/>
                <a:ea typeface="TT Norms Bold"/>
                <a:cs typeface="TT Norms Bold"/>
                <a:sym typeface="TT Norms Bold"/>
              </a:rPr>
              <a:t>S</a:t>
            </a:r>
            <a:r>
              <a:rPr lang="en-US" b="true" sz="2499">
                <a:solidFill>
                  <a:srgbClr val="23403D"/>
                </a:solidFill>
                <a:latin typeface="TT Norms Bold"/>
                <a:ea typeface="TT Norms Bold"/>
                <a:cs typeface="TT Norms Bold"/>
                <a:sym typeface="TT Norms Bold"/>
              </a:rPr>
              <a:t>ekretariat Jenderal</a:t>
            </a:r>
          </a:p>
        </p:txBody>
      </p:sp>
      <p:sp>
        <p:nvSpPr>
          <p:cNvPr name="TextBox 24" id="24"/>
          <p:cNvSpPr txBox="true"/>
          <p:nvPr/>
        </p:nvSpPr>
        <p:spPr>
          <a:xfrm rot="0">
            <a:off x="7368991" y="288327"/>
            <a:ext cx="10854037" cy="954405"/>
          </a:xfrm>
          <a:prstGeom prst="rect">
            <a:avLst/>
          </a:prstGeom>
        </p:spPr>
        <p:txBody>
          <a:bodyPr anchor="t" rtlCol="false" tIns="0" lIns="0" bIns="0" rIns="0">
            <a:spAutoFit/>
          </a:bodyPr>
          <a:lstStyle/>
          <a:p>
            <a:pPr algn="ctr">
              <a:lnSpc>
                <a:spcPts val="3794"/>
              </a:lnSpc>
            </a:pPr>
            <a:r>
              <a:rPr lang="en-US" b="true" sz="3300">
                <a:solidFill>
                  <a:srgbClr val="FFFFFF"/>
                </a:solidFill>
                <a:latin typeface="TT Norms Bold"/>
                <a:ea typeface="TT Norms Bold"/>
                <a:cs typeface="TT Norms Bold"/>
                <a:sym typeface="TT Norms Bold"/>
              </a:rPr>
              <a:t>BAB III</a:t>
            </a:r>
          </a:p>
          <a:p>
            <a:pPr algn="ctr">
              <a:lnSpc>
                <a:spcPts val="3794"/>
              </a:lnSpc>
            </a:pPr>
            <a:r>
              <a:rPr lang="en-US" b="true" sz="3300">
                <a:solidFill>
                  <a:srgbClr val="FFFFFF"/>
                </a:solidFill>
                <a:latin typeface="TT Norms Bold"/>
                <a:ea typeface="TT Norms Bold"/>
                <a:cs typeface="TT Norms Bold"/>
                <a:sym typeface="TT Norms Bold"/>
              </a:rPr>
              <a:t>HUBUNGAN TATA KERJA PENGURUS BESAR PGRI</a:t>
            </a:r>
          </a:p>
        </p:txBody>
      </p:sp>
      <p:sp>
        <p:nvSpPr>
          <p:cNvPr name="TextBox 25" id="25"/>
          <p:cNvSpPr txBox="true"/>
          <p:nvPr/>
        </p:nvSpPr>
        <p:spPr>
          <a:xfrm rot="0">
            <a:off x="1378503" y="3224913"/>
            <a:ext cx="15852222" cy="3876936"/>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Pengurus Besar PGRI dilengkapi dengan sekretariat yang dipimpin oleh Sekretaris Jenderal.</a:t>
            </a:r>
          </a:p>
          <a:p>
            <a:pPr algn="l">
              <a:lnSpc>
                <a:spcPts val="4499"/>
              </a:lnSpc>
            </a:pPr>
            <a:r>
              <a:rPr lang="en-US" sz="2499">
                <a:solidFill>
                  <a:srgbClr val="23403D"/>
                </a:solidFill>
                <a:latin typeface="TT Norms"/>
                <a:ea typeface="TT Norms"/>
                <a:cs typeface="TT Norms"/>
                <a:sym typeface="TT Norms"/>
              </a:rPr>
              <a:t>Untuk kelancaran tugas-tugas Sekretariat Jenderal, Sekretaris Jenderal dibantu oleh staf sekretariat yang dikepalai oleh seorang anggota staf sekretariat.</a:t>
            </a:r>
          </a:p>
          <a:p>
            <a:pPr algn="l">
              <a:lnSpc>
                <a:spcPts val="4499"/>
              </a:lnSpc>
            </a:pPr>
            <a:r>
              <a:rPr lang="en-US" sz="2499">
                <a:solidFill>
                  <a:srgbClr val="23403D"/>
                </a:solidFill>
                <a:latin typeface="TT Norms"/>
                <a:ea typeface="TT Norms"/>
                <a:cs typeface="TT Norms"/>
                <a:sym typeface="TT Norms"/>
              </a:rPr>
              <a:t>Staf Sekretariat Jenderal adalah karyawan Pengurus Besar PGRI yang digaji berdasarkan peraturan gaji karyawan Pengurus Besar PGRI.</a:t>
            </a:r>
          </a:p>
          <a:p>
            <a:pPr algn="l">
              <a:lnSpc>
                <a:spcPts val="4499"/>
              </a:lnSpc>
            </a:pPr>
            <a:r>
              <a:rPr lang="en-US" sz="2499">
                <a:solidFill>
                  <a:srgbClr val="23403D"/>
                </a:solidFill>
                <a:latin typeface="TT Norms"/>
                <a:ea typeface="TT Norms"/>
                <a:cs typeface="TT Norms"/>
                <a:sym typeface="TT Norms"/>
              </a:rPr>
              <a:t>Tugas, wewenang, hak dan kewajiban staf Sekretariat Jenderal diatur tersendiri dengan keput</a:t>
            </a:r>
            <a:r>
              <a:rPr lang="en-US" sz="2499">
                <a:solidFill>
                  <a:srgbClr val="23403D"/>
                </a:solidFill>
                <a:latin typeface="TT Norms"/>
                <a:ea typeface="TT Norms"/>
                <a:cs typeface="TT Norms"/>
                <a:sym typeface="TT Norms"/>
              </a:rPr>
              <a:t>u</a:t>
            </a:r>
            <a:r>
              <a:rPr lang="en-US" sz="2499">
                <a:solidFill>
                  <a:srgbClr val="23403D"/>
                </a:solidFill>
                <a:latin typeface="TT Norms"/>
                <a:ea typeface="TT Norms"/>
                <a:cs typeface="TT Norms"/>
                <a:sym typeface="TT Norms"/>
              </a:rPr>
              <a:t>san Pen</a:t>
            </a:r>
            <a:r>
              <a:rPr lang="en-US" sz="2499">
                <a:solidFill>
                  <a:srgbClr val="23403D"/>
                </a:solidFill>
                <a:latin typeface="TT Norms"/>
                <a:ea typeface="TT Norms"/>
                <a:cs typeface="TT Norms"/>
                <a:sym typeface="TT Norms"/>
              </a:rPr>
              <a:t>g</a:t>
            </a:r>
            <a:r>
              <a:rPr lang="en-US" sz="2499">
                <a:solidFill>
                  <a:srgbClr val="23403D"/>
                </a:solidFill>
                <a:latin typeface="TT Norms"/>
                <a:ea typeface="TT Norms"/>
                <a:cs typeface="TT Norms"/>
                <a:sym typeface="TT Norms"/>
              </a:rPr>
              <a:t>uru</a:t>
            </a:r>
            <a:r>
              <a:rPr lang="en-US" sz="2499">
                <a:solidFill>
                  <a:srgbClr val="23403D"/>
                </a:solidFill>
                <a:latin typeface="TT Norms"/>
                <a:ea typeface="TT Norms"/>
                <a:cs typeface="TT Norms"/>
                <a:sym typeface="TT Norms"/>
              </a:rPr>
              <a:t>s </a:t>
            </a:r>
            <a:r>
              <a:rPr lang="en-US" sz="2499">
                <a:solidFill>
                  <a:srgbClr val="23403D"/>
                </a:solidFill>
                <a:latin typeface="TT Norms"/>
                <a:ea typeface="TT Norms"/>
                <a:cs typeface="TT Norms"/>
                <a:sym typeface="TT Norms"/>
              </a:rPr>
              <a:t>B</a:t>
            </a:r>
            <a:r>
              <a:rPr lang="en-US" sz="2499">
                <a:solidFill>
                  <a:srgbClr val="23403D"/>
                </a:solidFill>
                <a:latin typeface="TT Norms"/>
                <a:ea typeface="TT Norms"/>
                <a:cs typeface="TT Norms"/>
                <a:sym typeface="TT Norms"/>
              </a:rPr>
              <a:t>es</a:t>
            </a:r>
            <a:r>
              <a:rPr lang="en-US" sz="2499">
                <a:solidFill>
                  <a:srgbClr val="23403D"/>
                </a:solidFill>
                <a:latin typeface="TT Norms"/>
                <a:ea typeface="TT Norms"/>
                <a:cs typeface="TT Norms"/>
                <a:sym typeface="TT Norms"/>
              </a:rPr>
              <a:t>ar PGRI.</a:t>
            </a:r>
          </a:p>
        </p:txBody>
      </p:sp>
      <p:sp>
        <p:nvSpPr>
          <p:cNvPr name="TextBox 26" id="26"/>
          <p:cNvSpPr txBox="true"/>
          <p:nvPr/>
        </p:nvSpPr>
        <p:spPr>
          <a:xfrm rot="0">
            <a:off x="761568" y="3243963"/>
            <a:ext cx="572364" cy="3314924"/>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(1)</a:t>
            </a:r>
          </a:p>
          <a:p>
            <a:pPr algn="l">
              <a:lnSpc>
                <a:spcPts val="4499"/>
              </a:lnSpc>
            </a:pPr>
            <a:r>
              <a:rPr lang="en-US" sz="2499">
                <a:solidFill>
                  <a:srgbClr val="23403D"/>
                </a:solidFill>
                <a:latin typeface="TT Norms"/>
                <a:ea typeface="TT Norms"/>
                <a:cs typeface="TT Norms"/>
                <a:sym typeface="TT Norms"/>
              </a:rPr>
              <a:t>(2)</a:t>
            </a:r>
          </a:p>
          <a:p>
            <a:pPr algn="l">
              <a:lnSpc>
                <a:spcPts val="4499"/>
              </a:lnSpc>
            </a:pPr>
          </a:p>
          <a:p>
            <a:pPr algn="l">
              <a:lnSpc>
                <a:spcPts val="4499"/>
              </a:lnSpc>
            </a:pPr>
            <a:r>
              <a:rPr lang="en-US" sz="2499">
                <a:solidFill>
                  <a:srgbClr val="23403D"/>
                </a:solidFill>
                <a:latin typeface="TT Norms"/>
                <a:ea typeface="TT Norms"/>
                <a:cs typeface="TT Norms"/>
                <a:sym typeface="TT Norms"/>
              </a:rPr>
              <a:t>(3)</a:t>
            </a:r>
          </a:p>
          <a:p>
            <a:pPr algn="l">
              <a:lnSpc>
                <a:spcPts val="4499"/>
              </a:lnSpc>
            </a:pPr>
          </a:p>
          <a:p>
            <a:pPr algn="l">
              <a:lnSpc>
                <a:spcPts val="4499"/>
              </a:lnSpc>
            </a:pPr>
            <a:r>
              <a:rPr lang="en-US" sz="2499">
                <a:solidFill>
                  <a:srgbClr val="23403D"/>
                </a:solidFill>
                <a:latin typeface="TT Norms"/>
                <a:ea typeface="TT Norms"/>
                <a:cs typeface="TT Norms"/>
                <a:sym typeface="TT Norms"/>
              </a:rPr>
              <a:t>(4)</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82066"/>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5765951" y="-420021"/>
            <a:ext cx="14711142" cy="1925752"/>
            <a:chOff x="0" y="0"/>
            <a:chExt cx="1477010" cy="193347"/>
          </a:xfrm>
        </p:grpSpPr>
        <p:sp>
          <p:nvSpPr>
            <p:cNvPr name="Freeform 18" id="18"/>
            <p:cNvSpPr/>
            <p:nvPr/>
          </p:nvSpPr>
          <p:spPr>
            <a:xfrm flipH="false" flipV="false" rot="0">
              <a:off x="8970" y="0"/>
              <a:ext cx="1459070" cy="193347"/>
            </a:xfrm>
            <a:custGeom>
              <a:avLst/>
              <a:gdLst/>
              <a:ahLst/>
              <a:cxnLst/>
              <a:rect r="r" b="b" t="t" l="l"/>
              <a:pathLst>
                <a:path h="193347" w="1459070">
                  <a:moveTo>
                    <a:pt x="1249052" y="0"/>
                  </a:moveTo>
                  <a:lnTo>
                    <a:pt x="6818" y="0"/>
                  </a:lnTo>
                  <a:cubicBezTo>
                    <a:pt x="4237" y="0"/>
                    <a:pt x="1916" y="1572"/>
                    <a:pt x="958" y="3968"/>
                  </a:cubicBezTo>
                  <a:cubicBezTo>
                    <a:pt x="0" y="6365"/>
                    <a:pt x="598" y="9104"/>
                    <a:pt x="2468" y="10883"/>
                  </a:cubicBezTo>
                  <a:lnTo>
                    <a:pt x="182792" y="182464"/>
                  </a:lnTo>
                  <a:cubicBezTo>
                    <a:pt x="190135" y="189451"/>
                    <a:pt x="199883" y="193347"/>
                    <a:pt x="210018" y="193347"/>
                  </a:cubicBezTo>
                  <a:lnTo>
                    <a:pt x="1452252" y="193347"/>
                  </a:lnTo>
                  <a:cubicBezTo>
                    <a:pt x="1454833" y="193347"/>
                    <a:pt x="1457154" y="191775"/>
                    <a:pt x="1458112" y="189378"/>
                  </a:cubicBezTo>
                  <a:cubicBezTo>
                    <a:pt x="1459070" y="186982"/>
                    <a:pt x="1458472" y="184243"/>
                    <a:pt x="1456602" y="182464"/>
                  </a:cubicBezTo>
                  <a:lnTo>
                    <a:pt x="1276277" y="10883"/>
                  </a:lnTo>
                  <a:cubicBezTo>
                    <a:pt x="1268935" y="3896"/>
                    <a:pt x="1259187" y="0"/>
                    <a:pt x="1249052" y="0"/>
                  </a:cubicBezTo>
                  <a:close/>
                </a:path>
              </a:pathLst>
            </a:custGeom>
            <a:solidFill>
              <a:srgbClr val="1D7363"/>
            </a:solidFill>
          </p:spPr>
        </p:sp>
        <p:sp>
          <p:nvSpPr>
            <p:cNvPr name="TextBox 19" id="19"/>
            <p:cNvSpPr txBox="true"/>
            <p:nvPr/>
          </p:nvSpPr>
          <p:spPr>
            <a:xfrm>
              <a:off x="101600" y="-66675"/>
              <a:ext cx="1273810"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357663" y="1584017"/>
            <a:ext cx="7793329" cy="358849"/>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 - Hubungan Tata Kerja Internal</a:t>
            </a:r>
          </a:p>
        </p:txBody>
      </p:sp>
      <p:sp>
        <p:nvSpPr>
          <p:cNvPr name="TextBox 23" id="23"/>
          <p:cNvSpPr txBox="true"/>
          <p:nvPr/>
        </p:nvSpPr>
        <p:spPr>
          <a:xfrm rot="0">
            <a:off x="-111452" y="1479242"/>
            <a:ext cx="17605574" cy="904950"/>
          </a:xfrm>
          <a:prstGeom prst="rect">
            <a:avLst/>
          </a:prstGeom>
        </p:spPr>
        <p:txBody>
          <a:bodyPr anchor="t" rtlCol="false" tIns="0" lIns="0" bIns="0" rIns="0">
            <a:spAutoFit/>
          </a:bodyPr>
          <a:lstStyle/>
          <a:p>
            <a:pPr algn="ctr">
              <a:lnSpc>
                <a:spcPts val="3749"/>
              </a:lnSpc>
            </a:pPr>
            <a:r>
              <a:rPr lang="en-US" sz="2499" b="true">
                <a:solidFill>
                  <a:srgbClr val="23403D"/>
                </a:solidFill>
                <a:latin typeface="TT Norms Bold"/>
                <a:ea typeface="TT Norms Bold"/>
                <a:cs typeface="TT Norms Bold"/>
                <a:sym typeface="TT Norms Bold"/>
              </a:rPr>
              <a:t>Pasal 26</a:t>
            </a:r>
          </a:p>
          <a:p>
            <a:pPr algn="ctr">
              <a:lnSpc>
                <a:spcPts val="3749"/>
              </a:lnSpc>
            </a:pPr>
            <a:r>
              <a:rPr lang="en-US" b="true" sz="2499">
                <a:solidFill>
                  <a:srgbClr val="23403D"/>
                </a:solidFill>
                <a:latin typeface="TT Norms Bold"/>
                <a:ea typeface="TT Norms Bold"/>
                <a:cs typeface="TT Norms Bold"/>
                <a:sym typeface="TT Norms Bold"/>
              </a:rPr>
              <a:t>P</a:t>
            </a:r>
            <a:r>
              <a:rPr lang="en-US" b="true" sz="2499">
                <a:solidFill>
                  <a:srgbClr val="23403D"/>
                </a:solidFill>
                <a:latin typeface="TT Norms Bold"/>
                <a:ea typeface="TT Norms Bold"/>
                <a:cs typeface="TT Norms Bold"/>
                <a:sym typeface="TT Norms Bold"/>
              </a:rPr>
              <a:t>engelolaan Persuratan</a:t>
            </a:r>
          </a:p>
        </p:txBody>
      </p:sp>
      <p:sp>
        <p:nvSpPr>
          <p:cNvPr name="TextBox 24" id="24"/>
          <p:cNvSpPr txBox="true"/>
          <p:nvPr/>
        </p:nvSpPr>
        <p:spPr>
          <a:xfrm rot="0">
            <a:off x="7368991" y="288327"/>
            <a:ext cx="10854037" cy="954405"/>
          </a:xfrm>
          <a:prstGeom prst="rect">
            <a:avLst/>
          </a:prstGeom>
        </p:spPr>
        <p:txBody>
          <a:bodyPr anchor="t" rtlCol="false" tIns="0" lIns="0" bIns="0" rIns="0">
            <a:spAutoFit/>
          </a:bodyPr>
          <a:lstStyle/>
          <a:p>
            <a:pPr algn="ctr">
              <a:lnSpc>
                <a:spcPts val="3794"/>
              </a:lnSpc>
            </a:pPr>
            <a:r>
              <a:rPr lang="en-US" b="true" sz="3300">
                <a:solidFill>
                  <a:srgbClr val="FFFFFF"/>
                </a:solidFill>
                <a:latin typeface="TT Norms Bold"/>
                <a:ea typeface="TT Norms Bold"/>
                <a:cs typeface="TT Norms Bold"/>
                <a:sym typeface="TT Norms Bold"/>
              </a:rPr>
              <a:t>BAB III</a:t>
            </a:r>
          </a:p>
          <a:p>
            <a:pPr algn="ctr">
              <a:lnSpc>
                <a:spcPts val="3794"/>
              </a:lnSpc>
            </a:pPr>
            <a:r>
              <a:rPr lang="en-US" b="true" sz="3300">
                <a:solidFill>
                  <a:srgbClr val="FFFFFF"/>
                </a:solidFill>
                <a:latin typeface="TT Norms Bold"/>
                <a:ea typeface="TT Norms Bold"/>
                <a:cs typeface="TT Norms Bold"/>
                <a:sym typeface="TT Norms Bold"/>
              </a:rPr>
              <a:t>HUBUNGAN TATA KERJA PENGURUS BESAR PGRI</a:t>
            </a:r>
          </a:p>
        </p:txBody>
      </p:sp>
      <p:sp>
        <p:nvSpPr>
          <p:cNvPr name="TextBox 25" id="25"/>
          <p:cNvSpPr txBox="true"/>
          <p:nvPr/>
        </p:nvSpPr>
        <p:spPr>
          <a:xfrm rot="0">
            <a:off x="990600" y="2327042"/>
            <a:ext cx="15852222" cy="504863"/>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Pengelolaan persuratan diatur sebagai berikut.</a:t>
            </a:r>
          </a:p>
        </p:txBody>
      </p:sp>
      <p:sp>
        <p:nvSpPr>
          <p:cNvPr name="TextBox 26" id="26"/>
          <p:cNvSpPr txBox="true"/>
          <p:nvPr/>
        </p:nvSpPr>
        <p:spPr>
          <a:xfrm rot="0">
            <a:off x="494436" y="2327042"/>
            <a:ext cx="572364" cy="1066875"/>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(1)</a:t>
            </a:r>
          </a:p>
          <a:p>
            <a:pPr algn="l">
              <a:lnSpc>
                <a:spcPts val="4499"/>
              </a:lnSpc>
            </a:pPr>
          </a:p>
        </p:txBody>
      </p:sp>
      <p:sp>
        <p:nvSpPr>
          <p:cNvPr name="TextBox 27" id="27"/>
          <p:cNvSpPr txBox="true"/>
          <p:nvPr/>
        </p:nvSpPr>
        <p:spPr>
          <a:xfrm rot="0">
            <a:off x="1407078" y="2879529"/>
            <a:ext cx="15852222" cy="3512485"/>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Semua surat masuk dan keluar diproses melalui Sekretariat Jenderal dan diagendakan sesuai tertib administrasi persuratan.</a:t>
            </a:r>
          </a:p>
          <a:p>
            <a:pPr algn="l">
              <a:lnSpc>
                <a:spcPts val="3119"/>
              </a:lnSpc>
            </a:pPr>
            <a:r>
              <a:rPr lang="en-US" sz="2399">
                <a:solidFill>
                  <a:srgbClr val="23403D"/>
                </a:solidFill>
                <a:latin typeface="TT Norms"/>
                <a:ea typeface="TT Norms"/>
                <a:cs typeface="TT Norms"/>
                <a:sym typeface="TT Norms"/>
              </a:rPr>
              <a:t>Semua surat yang diterima baik oleh Sekretariat Jenderal maupun oleh anggota </a:t>
            </a:r>
            <a:r>
              <a:rPr lang="en-US" sz="2399">
                <a:solidFill>
                  <a:srgbClr val="23403D"/>
                </a:solidFill>
                <a:latin typeface="TT Norms"/>
                <a:ea typeface="TT Norms"/>
                <a:cs typeface="TT Norms"/>
                <a:sym typeface="TT Norms"/>
              </a:rPr>
              <a:t>Pengurus Besar PGRI wajib diagendakan oleh staf Sekretariat Jenderal.</a:t>
            </a:r>
          </a:p>
          <a:p>
            <a:pPr algn="l">
              <a:lnSpc>
                <a:spcPts val="3119"/>
              </a:lnSpc>
            </a:pPr>
            <a:r>
              <a:rPr lang="en-US" sz="2399">
                <a:solidFill>
                  <a:srgbClr val="23403D"/>
                </a:solidFill>
                <a:latin typeface="TT Norms"/>
                <a:ea typeface="TT Norms"/>
                <a:cs typeface="TT Norms"/>
                <a:sym typeface="TT Norms"/>
              </a:rPr>
              <a:t>Semua surat masuk yang ditujukan kepada Pengurus Besar PGRI setelah diagendakan didisposisi oleh Ketua Umum untuk ditindaklanjuti sesuai urgensi dan sesuai bidang, dan diteruskan kepada anggota Pengurus Besar PGRI untuk ditindaklanjuti.</a:t>
            </a:r>
          </a:p>
          <a:p>
            <a:pPr algn="l">
              <a:lnSpc>
                <a:spcPts val="3119"/>
              </a:lnSpc>
            </a:pPr>
            <a:r>
              <a:rPr lang="en-US" sz="2399">
                <a:solidFill>
                  <a:srgbClr val="23403D"/>
                </a:solidFill>
                <a:latin typeface="TT Norms"/>
                <a:ea typeface="TT Norms"/>
                <a:cs typeface="TT Norms"/>
                <a:sym typeface="TT Norms"/>
              </a:rPr>
              <a:t>Semua surat masuk melalui Sekretariat Jenderal yang ditujukan kepada perorangan diteruskan kepada yang bersangkutan tanpa diagendakan di Sekretariat Jenderal.</a:t>
            </a:r>
          </a:p>
        </p:txBody>
      </p:sp>
      <p:sp>
        <p:nvSpPr>
          <p:cNvPr name="TextBox 28" id="28"/>
          <p:cNvSpPr txBox="true"/>
          <p:nvPr/>
        </p:nvSpPr>
        <p:spPr>
          <a:xfrm rot="0">
            <a:off x="1019175" y="2860480"/>
            <a:ext cx="572364" cy="3121997"/>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a.</a:t>
            </a:r>
          </a:p>
          <a:p>
            <a:pPr algn="l">
              <a:lnSpc>
                <a:spcPts val="3119"/>
              </a:lnSpc>
            </a:pPr>
          </a:p>
          <a:p>
            <a:pPr algn="l">
              <a:lnSpc>
                <a:spcPts val="3119"/>
              </a:lnSpc>
            </a:pPr>
            <a:r>
              <a:rPr lang="en-US" sz="2399">
                <a:solidFill>
                  <a:srgbClr val="23403D"/>
                </a:solidFill>
                <a:latin typeface="TT Norms"/>
                <a:ea typeface="TT Norms"/>
                <a:cs typeface="TT Norms"/>
                <a:sym typeface="TT Norms"/>
              </a:rPr>
              <a:t>b.</a:t>
            </a:r>
          </a:p>
          <a:p>
            <a:pPr algn="l">
              <a:lnSpc>
                <a:spcPts val="3119"/>
              </a:lnSpc>
            </a:pPr>
          </a:p>
          <a:p>
            <a:pPr algn="l">
              <a:lnSpc>
                <a:spcPts val="3119"/>
              </a:lnSpc>
            </a:pPr>
            <a:r>
              <a:rPr lang="en-US" sz="2399">
                <a:solidFill>
                  <a:srgbClr val="23403D"/>
                </a:solidFill>
                <a:latin typeface="TT Norms"/>
                <a:ea typeface="TT Norms"/>
                <a:cs typeface="TT Norms"/>
                <a:sym typeface="TT Norms"/>
              </a:rPr>
              <a:t>c.</a:t>
            </a:r>
          </a:p>
          <a:p>
            <a:pPr algn="l">
              <a:lnSpc>
                <a:spcPts val="3119"/>
              </a:lnSpc>
            </a:pPr>
          </a:p>
          <a:p>
            <a:pPr algn="l">
              <a:lnSpc>
                <a:spcPts val="3119"/>
              </a:lnSpc>
            </a:pPr>
          </a:p>
          <a:p>
            <a:pPr algn="l">
              <a:lnSpc>
                <a:spcPts val="3119"/>
              </a:lnSpc>
            </a:pPr>
            <a:r>
              <a:rPr lang="en-US" sz="2399">
                <a:solidFill>
                  <a:srgbClr val="23403D"/>
                </a:solidFill>
                <a:latin typeface="TT Norms"/>
                <a:ea typeface="TT Norms"/>
                <a:cs typeface="TT Norms"/>
                <a:sym typeface="TT Norms"/>
              </a:rPr>
              <a:t>d.</a:t>
            </a:r>
          </a:p>
        </p:txBody>
      </p:sp>
      <p:sp>
        <p:nvSpPr>
          <p:cNvPr name="TextBox 29" id="29"/>
          <p:cNvSpPr txBox="true"/>
          <p:nvPr/>
        </p:nvSpPr>
        <p:spPr>
          <a:xfrm rot="0">
            <a:off x="1028700" y="6431369"/>
            <a:ext cx="15852222" cy="504863"/>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Penandatanganan surat-surat dilakukan sebagai berikut.</a:t>
            </a:r>
          </a:p>
        </p:txBody>
      </p:sp>
      <p:sp>
        <p:nvSpPr>
          <p:cNvPr name="TextBox 30" id="30"/>
          <p:cNvSpPr txBox="true"/>
          <p:nvPr/>
        </p:nvSpPr>
        <p:spPr>
          <a:xfrm rot="0">
            <a:off x="1363303" y="7012432"/>
            <a:ext cx="15852222" cy="2731510"/>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Surat keluar organisasi ditandatangani oleh Ketua Umum dan Sekretaris Jenderal.</a:t>
            </a:r>
          </a:p>
          <a:p>
            <a:pPr algn="l">
              <a:lnSpc>
                <a:spcPts val="3119"/>
              </a:lnSpc>
            </a:pPr>
            <a:r>
              <a:rPr lang="en-US" sz="2399">
                <a:solidFill>
                  <a:srgbClr val="23403D"/>
                </a:solidFill>
                <a:latin typeface="TT Norms"/>
                <a:ea typeface="TT Norms"/>
                <a:cs typeface="TT Norms"/>
                <a:sym typeface="TT Norms"/>
              </a:rPr>
              <a:t>Apabila Ketua Umum berhalangan maka surat keluar organisasi ditand</a:t>
            </a:r>
            <a:r>
              <a:rPr lang="en-US" sz="2399">
                <a:solidFill>
                  <a:srgbClr val="23403D"/>
                </a:solidFill>
                <a:latin typeface="TT Norms"/>
                <a:ea typeface="TT Norms"/>
                <a:cs typeface="TT Norms"/>
                <a:sym typeface="TT Norms"/>
              </a:rPr>
              <a:t>atangani oleh Ketua.</a:t>
            </a:r>
          </a:p>
          <a:p>
            <a:pPr algn="l">
              <a:lnSpc>
                <a:spcPts val="3119"/>
              </a:lnSpc>
            </a:pPr>
            <a:r>
              <a:rPr lang="en-US" sz="2399">
                <a:solidFill>
                  <a:srgbClr val="23403D"/>
                </a:solidFill>
                <a:latin typeface="TT Norms"/>
                <a:ea typeface="TT Norms"/>
                <a:cs typeface="TT Norms"/>
                <a:sym typeface="TT Norms"/>
              </a:rPr>
              <a:t>Apabila Sekretaris Jenderal berhalanga</a:t>
            </a:r>
            <a:r>
              <a:rPr lang="en-US" sz="2399">
                <a:solidFill>
                  <a:srgbClr val="23403D"/>
                </a:solidFill>
                <a:latin typeface="TT Norms"/>
                <a:ea typeface="TT Norms"/>
                <a:cs typeface="TT Norms"/>
                <a:sym typeface="TT Norms"/>
              </a:rPr>
              <a:t>n maka surat keluar organisasi ditandatangai oleh Wakil Sekretaris Jenderal.</a:t>
            </a:r>
          </a:p>
          <a:p>
            <a:pPr algn="l">
              <a:lnSpc>
                <a:spcPts val="3119"/>
              </a:lnSpc>
            </a:pPr>
            <a:r>
              <a:rPr lang="en-US" sz="2399">
                <a:solidFill>
                  <a:srgbClr val="23403D"/>
                </a:solidFill>
                <a:latin typeface="TT Norms"/>
                <a:ea typeface="TT Norms"/>
                <a:cs typeface="TT Norms"/>
                <a:sym typeface="TT Norms"/>
              </a:rPr>
              <a:t>Surat bersifat strategis yang ditujukan kepada lembaga negara, instansi pemerintah, atau instiusi tingkat nasional dan internasional dapat ditandatangani hanya oleh Ketua Umum.</a:t>
            </a:r>
          </a:p>
          <a:p>
            <a:pPr algn="l">
              <a:lnSpc>
                <a:spcPts val="3119"/>
              </a:lnSpc>
            </a:pPr>
            <a:r>
              <a:rPr lang="en-US" sz="2399">
                <a:solidFill>
                  <a:srgbClr val="23403D"/>
                </a:solidFill>
                <a:latin typeface="TT Norms"/>
                <a:ea typeface="TT Norms"/>
                <a:cs typeface="TT Norms"/>
                <a:sym typeface="TT Norms"/>
              </a:rPr>
              <a:t>Surat tugas untuk kegiatan organisasi ditandatangani oleh Ketua Umum, Ketua, atau Sekretaris Jenderal.</a:t>
            </a:r>
          </a:p>
          <a:p>
            <a:pPr algn="l">
              <a:lnSpc>
                <a:spcPts val="3119"/>
              </a:lnSpc>
            </a:pPr>
            <a:r>
              <a:rPr lang="en-US" sz="2399">
                <a:solidFill>
                  <a:srgbClr val="23403D"/>
                </a:solidFill>
                <a:latin typeface="TT Norms"/>
                <a:ea typeface="TT Norms"/>
                <a:cs typeface="TT Norms"/>
                <a:sym typeface="TT Norms"/>
              </a:rPr>
              <a:t>Surat selain katagori pada huruf a sampai dengan huruf e ditandatangani oleh Ketua Umum dan Sekretaris Jenderal.</a:t>
            </a:r>
          </a:p>
        </p:txBody>
      </p:sp>
      <p:sp>
        <p:nvSpPr>
          <p:cNvPr name="TextBox 31" id="31"/>
          <p:cNvSpPr txBox="true"/>
          <p:nvPr/>
        </p:nvSpPr>
        <p:spPr>
          <a:xfrm rot="0">
            <a:off x="1028700" y="6964807"/>
            <a:ext cx="572364" cy="2731510"/>
          </a:xfrm>
          <a:prstGeom prst="rect">
            <a:avLst/>
          </a:prstGeom>
        </p:spPr>
        <p:txBody>
          <a:bodyPr anchor="t" rtlCol="false" tIns="0" lIns="0" bIns="0" rIns="0">
            <a:spAutoFit/>
          </a:bodyPr>
          <a:lstStyle/>
          <a:p>
            <a:pPr algn="l">
              <a:lnSpc>
                <a:spcPts val="3119"/>
              </a:lnSpc>
            </a:pPr>
            <a:r>
              <a:rPr lang="en-US" sz="2399">
                <a:solidFill>
                  <a:srgbClr val="23403D"/>
                </a:solidFill>
                <a:latin typeface="TT Norms"/>
                <a:ea typeface="TT Norms"/>
                <a:cs typeface="TT Norms"/>
                <a:sym typeface="TT Norms"/>
              </a:rPr>
              <a:t>a.</a:t>
            </a:r>
          </a:p>
          <a:p>
            <a:pPr algn="l">
              <a:lnSpc>
                <a:spcPts val="3119"/>
              </a:lnSpc>
            </a:pPr>
          </a:p>
          <a:p>
            <a:pPr algn="l">
              <a:lnSpc>
                <a:spcPts val="3119"/>
              </a:lnSpc>
            </a:pPr>
            <a:r>
              <a:rPr lang="en-US" sz="2399">
                <a:solidFill>
                  <a:srgbClr val="23403D"/>
                </a:solidFill>
                <a:latin typeface="TT Norms"/>
                <a:ea typeface="TT Norms"/>
                <a:cs typeface="TT Norms"/>
                <a:sym typeface="TT Norms"/>
              </a:rPr>
              <a:t>b.</a:t>
            </a:r>
          </a:p>
          <a:p>
            <a:pPr algn="l">
              <a:lnSpc>
                <a:spcPts val="3119"/>
              </a:lnSpc>
            </a:pPr>
          </a:p>
          <a:p>
            <a:pPr algn="l">
              <a:lnSpc>
                <a:spcPts val="3119"/>
              </a:lnSpc>
            </a:pPr>
            <a:r>
              <a:rPr lang="en-US" sz="2399">
                <a:solidFill>
                  <a:srgbClr val="23403D"/>
                </a:solidFill>
                <a:latin typeface="TT Norms"/>
                <a:ea typeface="TT Norms"/>
                <a:cs typeface="TT Norms"/>
                <a:sym typeface="TT Norms"/>
              </a:rPr>
              <a:t>c.</a:t>
            </a:r>
          </a:p>
          <a:p>
            <a:pPr algn="l">
              <a:lnSpc>
                <a:spcPts val="3119"/>
              </a:lnSpc>
            </a:pPr>
          </a:p>
          <a:p>
            <a:pPr algn="l">
              <a:lnSpc>
                <a:spcPts val="3119"/>
              </a:lnSpc>
            </a:pPr>
            <a:r>
              <a:rPr lang="en-US" sz="2399">
                <a:solidFill>
                  <a:srgbClr val="23403D"/>
                </a:solidFill>
                <a:latin typeface="TT Norms"/>
                <a:ea typeface="TT Norms"/>
                <a:cs typeface="TT Norms"/>
                <a:sym typeface="TT Norms"/>
              </a:rPr>
              <a:t>d.</a:t>
            </a:r>
          </a:p>
        </p:txBody>
      </p:sp>
      <p:sp>
        <p:nvSpPr>
          <p:cNvPr name="TextBox 32" id="32"/>
          <p:cNvSpPr txBox="true"/>
          <p:nvPr/>
        </p:nvSpPr>
        <p:spPr>
          <a:xfrm rot="0">
            <a:off x="494436" y="6412319"/>
            <a:ext cx="572364" cy="1066875"/>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(2)</a:t>
            </a:r>
          </a:p>
          <a:p>
            <a:pPr algn="l">
              <a:lnSpc>
                <a:spcPts val="4499"/>
              </a:lnSpc>
            </a:pP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82066"/>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5765951" y="-420021"/>
            <a:ext cx="14711142" cy="1925752"/>
            <a:chOff x="0" y="0"/>
            <a:chExt cx="1477010" cy="193347"/>
          </a:xfrm>
        </p:grpSpPr>
        <p:sp>
          <p:nvSpPr>
            <p:cNvPr name="Freeform 18" id="18"/>
            <p:cNvSpPr/>
            <p:nvPr/>
          </p:nvSpPr>
          <p:spPr>
            <a:xfrm flipH="false" flipV="false" rot="0">
              <a:off x="8970" y="0"/>
              <a:ext cx="1459070" cy="193347"/>
            </a:xfrm>
            <a:custGeom>
              <a:avLst/>
              <a:gdLst/>
              <a:ahLst/>
              <a:cxnLst/>
              <a:rect r="r" b="b" t="t" l="l"/>
              <a:pathLst>
                <a:path h="193347" w="1459070">
                  <a:moveTo>
                    <a:pt x="1249052" y="0"/>
                  </a:moveTo>
                  <a:lnTo>
                    <a:pt x="6818" y="0"/>
                  </a:lnTo>
                  <a:cubicBezTo>
                    <a:pt x="4237" y="0"/>
                    <a:pt x="1916" y="1572"/>
                    <a:pt x="958" y="3968"/>
                  </a:cubicBezTo>
                  <a:cubicBezTo>
                    <a:pt x="0" y="6365"/>
                    <a:pt x="598" y="9104"/>
                    <a:pt x="2468" y="10883"/>
                  </a:cubicBezTo>
                  <a:lnTo>
                    <a:pt x="182792" y="182464"/>
                  </a:lnTo>
                  <a:cubicBezTo>
                    <a:pt x="190135" y="189451"/>
                    <a:pt x="199883" y="193347"/>
                    <a:pt x="210018" y="193347"/>
                  </a:cubicBezTo>
                  <a:lnTo>
                    <a:pt x="1452252" y="193347"/>
                  </a:lnTo>
                  <a:cubicBezTo>
                    <a:pt x="1454833" y="193347"/>
                    <a:pt x="1457154" y="191775"/>
                    <a:pt x="1458112" y="189378"/>
                  </a:cubicBezTo>
                  <a:cubicBezTo>
                    <a:pt x="1459070" y="186982"/>
                    <a:pt x="1458472" y="184243"/>
                    <a:pt x="1456602" y="182464"/>
                  </a:cubicBezTo>
                  <a:lnTo>
                    <a:pt x="1276277" y="10883"/>
                  </a:lnTo>
                  <a:cubicBezTo>
                    <a:pt x="1268935" y="3896"/>
                    <a:pt x="1259187" y="0"/>
                    <a:pt x="1249052" y="0"/>
                  </a:cubicBezTo>
                  <a:close/>
                </a:path>
              </a:pathLst>
            </a:custGeom>
            <a:solidFill>
              <a:srgbClr val="1D7363"/>
            </a:solidFill>
          </p:spPr>
        </p:sp>
        <p:sp>
          <p:nvSpPr>
            <p:cNvPr name="TextBox 19" id="19"/>
            <p:cNvSpPr txBox="true"/>
            <p:nvPr/>
          </p:nvSpPr>
          <p:spPr>
            <a:xfrm>
              <a:off x="101600" y="-66675"/>
              <a:ext cx="1273810"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357663" y="1584017"/>
            <a:ext cx="7793329" cy="358849"/>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 - Hubungan Tata Kerja Internal</a:t>
            </a:r>
          </a:p>
        </p:txBody>
      </p:sp>
      <p:sp>
        <p:nvSpPr>
          <p:cNvPr name="TextBox 23" id="23"/>
          <p:cNvSpPr txBox="true"/>
          <p:nvPr/>
        </p:nvSpPr>
        <p:spPr>
          <a:xfrm rot="0">
            <a:off x="-111452" y="1479242"/>
            <a:ext cx="17605574" cy="904950"/>
          </a:xfrm>
          <a:prstGeom prst="rect">
            <a:avLst/>
          </a:prstGeom>
        </p:spPr>
        <p:txBody>
          <a:bodyPr anchor="t" rtlCol="false" tIns="0" lIns="0" bIns="0" rIns="0">
            <a:spAutoFit/>
          </a:bodyPr>
          <a:lstStyle/>
          <a:p>
            <a:pPr algn="ctr">
              <a:lnSpc>
                <a:spcPts val="3749"/>
              </a:lnSpc>
            </a:pPr>
            <a:r>
              <a:rPr lang="en-US" sz="2499" b="true">
                <a:solidFill>
                  <a:srgbClr val="23403D"/>
                </a:solidFill>
                <a:latin typeface="TT Norms Bold"/>
                <a:ea typeface="TT Norms Bold"/>
                <a:cs typeface="TT Norms Bold"/>
                <a:sym typeface="TT Norms Bold"/>
              </a:rPr>
              <a:t>Pasal 27</a:t>
            </a:r>
          </a:p>
          <a:p>
            <a:pPr algn="ctr">
              <a:lnSpc>
                <a:spcPts val="3749"/>
              </a:lnSpc>
            </a:pPr>
            <a:r>
              <a:rPr lang="en-US" b="true" sz="2499">
                <a:solidFill>
                  <a:srgbClr val="23403D"/>
                </a:solidFill>
                <a:latin typeface="TT Norms Bold"/>
                <a:ea typeface="TT Norms Bold"/>
                <a:cs typeface="TT Norms Bold"/>
                <a:sym typeface="TT Norms Bold"/>
              </a:rPr>
              <a:t>K</a:t>
            </a:r>
            <a:r>
              <a:rPr lang="en-US" b="true" sz="2499">
                <a:solidFill>
                  <a:srgbClr val="23403D"/>
                </a:solidFill>
                <a:latin typeface="TT Norms Bold"/>
                <a:ea typeface="TT Norms Bold"/>
                <a:cs typeface="TT Norms Bold"/>
                <a:sym typeface="TT Norms Bold"/>
              </a:rPr>
              <a:t>euangan dan Kekayaan Organisasi</a:t>
            </a:r>
          </a:p>
        </p:txBody>
      </p:sp>
      <p:sp>
        <p:nvSpPr>
          <p:cNvPr name="TextBox 24" id="24"/>
          <p:cNvSpPr txBox="true"/>
          <p:nvPr/>
        </p:nvSpPr>
        <p:spPr>
          <a:xfrm rot="0">
            <a:off x="7368991" y="288327"/>
            <a:ext cx="10854037" cy="954405"/>
          </a:xfrm>
          <a:prstGeom prst="rect">
            <a:avLst/>
          </a:prstGeom>
        </p:spPr>
        <p:txBody>
          <a:bodyPr anchor="t" rtlCol="false" tIns="0" lIns="0" bIns="0" rIns="0">
            <a:spAutoFit/>
          </a:bodyPr>
          <a:lstStyle/>
          <a:p>
            <a:pPr algn="ctr">
              <a:lnSpc>
                <a:spcPts val="3794"/>
              </a:lnSpc>
            </a:pPr>
            <a:r>
              <a:rPr lang="en-US" b="true" sz="3300">
                <a:solidFill>
                  <a:srgbClr val="FFFFFF"/>
                </a:solidFill>
                <a:latin typeface="TT Norms Bold"/>
                <a:ea typeface="TT Norms Bold"/>
                <a:cs typeface="TT Norms Bold"/>
                <a:sym typeface="TT Norms Bold"/>
              </a:rPr>
              <a:t>BAB III</a:t>
            </a:r>
          </a:p>
          <a:p>
            <a:pPr algn="ctr">
              <a:lnSpc>
                <a:spcPts val="3794"/>
              </a:lnSpc>
            </a:pPr>
            <a:r>
              <a:rPr lang="en-US" b="true" sz="3300">
                <a:solidFill>
                  <a:srgbClr val="FFFFFF"/>
                </a:solidFill>
                <a:latin typeface="TT Norms Bold"/>
                <a:ea typeface="TT Norms Bold"/>
                <a:cs typeface="TT Norms Bold"/>
                <a:sym typeface="TT Norms Bold"/>
              </a:rPr>
              <a:t>HUBUNGAN TATA KERJA PENGURUS BESAR PGRI</a:t>
            </a:r>
          </a:p>
        </p:txBody>
      </p:sp>
      <p:sp>
        <p:nvSpPr>
          <p:cNvPr name="TextBox 25" id="25"/>
          <p:cNvSpPr txBox="true"/>
          <p:nvPr/>
        </p:nvSpPr>
        <p:spPr>
          <a:xfrm rot="0">
            <a:off x="1028700" y="2482661"/>
            <a:ext cx="15852222" cy="2660839"/>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Keuangan dan kekayaan organisasi diatur di dalam ART Pasal 141 sampai dengan Pasal 144. Sumbangan dan usaha lain untuk memenuhi kebutuhan organisasi dapat diusahakan atas persetujuan Ketua Umum atau persetujuan rapat pleno.</a:t>
            </a:r>
          </a:p>
          <a:p>
            <a:pPr algn="l">
              <a:lnSpc>
                <a:spcPts val="3599"/>
              </a:lnSpc>
            </a:pPr>
            <a:r>
              <a:rPr lang="en-US" sz="2399">
                <a:solidFill>
                  <a:srgbClr val="23403D"/>
                </a:solidFill>
                <a:latin typeface="TT Norms"/>
                <a:ea typeface="TT Norms"/>
                <a:cs typeface="TT Norms"/>
                <a:sym typeface="TT Norms"/>
              </a:rPr>
              <a:t>Dana sumbangan dan usaha lain yang diterima Pengurus Besar PGRI dibukukan oleh Bendahara sebagai pemasukan organisasi dan dipertanggungjawabkan oleh Bendahara kepada Ketua Umum.</a:t>
            </a:r>
          </a:p>
          <a:p>
            <a:pPr algn="l">
              <a:lnSpc>
                <a:spcPts val="3599"/>
              </a:lnSpc>
            </a:pPr>
            <a:r>
              <a:rPr lang="en-US" sz="2399">
                <a:solidFill>
                  <a:srgbClr val="23403D"/>
                </a:solidFill>
                <a:latin typeface="TT Norms"/>
                <a:ea typeface="TT Norms"/>
                <a:cs typeface="TT Norms"/>
                <a:sym typeface="TT Norms"/>
              </a:rPr>
              <a:t>Ketentuan penyimpanan dan pengeluaran keuangan Pengurus Besar PGRI diatur sebagai berikut.</a:t>
            </a:r>
          </a:p>
        </p:txBody>
      </p:sp>
      <p:sp>
        <p:nvSpPr>
          <p:cNvPr name="TextBox 26" id="26"/>
          <p:cNvSpPr txBox="true"/>
          <p:nvPr/>
        </p:nvSpPr>
        <p:spPr>
          <a:xfrm rot="0">
            <a:off x="494436" y="2469917"/>
            <a:ext cx="572364" cy="2660839"/>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(1)</a:t>
            </a:r>
          </a:p>
          <a:p>
            <a:pPr algn="l">
              <a:lnSpc>
                <a:spcPts val="3599"/>
              </a:lnSpc>
            </a:pPr>
          </a:p>
          <a:p>
            <a:pPr algn="l">
              <a:lnSpc>
                <a:spcPts val="3599"/>
              </a:lnSpc>
            </a:pPr>
          </a:p>
          <a:p>
            <a:pPr algn="l">
              <a:lnSpc>
                <a:spcPts val="3599"/>
              </a:lnSpc>
            </a:pPr>
            <a:r>
              <a:rPr lang="en-US" sz="2399">
                <a:solidFill>
                  <a:srgbClr val="23403D"/>
                </a:solidFill>
                <a:latin typeface="TT Norms"/>
                <a:ea typeface="TT Norms"/>
                <a:cs typeface="TT Norms"/>
                <a:sym typeface="TT Norms"/>
              </a:rPr>
              <a:t>(2)</a:t>
            </a:r>
          </a:p>
          <a:p>
            <a:pPr algn="l">
              <a:lnSpc>
                <a:spcPts val="3599"/>
              </a:lnSpc>
            </a:pPr>
          </a:p>
          <a:p>
            <a:pPr algn="l">
              <a:lnSpc>
                <a:spcPts val="3599"/>
              </a:lnSpc>
            </a:pPr>
            <a:r>
              <a:rPr lang="en-US" sz="2399">
                <a:solidFill>
                  <a:srgbClr val="23403D"/>
                </a:solidFill>
                <a:latin typeface="TT Norms"/>
                <a:ea typeface="TT Norms"/>
                <a:cs typeface="TT Norms"/>
                <a:sym typeface="TT Norms"/>
              </a:rPr>
              <a:t>(3)</a:t>
            </a:r>
          </a:p>
        </p:txBody>
      </p:sp>
      <p:sp>
        <p:nvSpPr>
          <p:cNvPr name="TextBox 27" id="27"/>
          <p:cNvSpPr txBox="true"/>
          <p:nvPr/>
        </p:nvSpPr>
        <p:spPr>
          <a:xfrm rot="0">
            <a:off x="1066800" y="6909138"/>
            <a:ext cx="15852222" cy="502846"/>
          </a:xfrm>
          <a:prstGeom prst="rect">
            <a:avLst/>
          </a:prstGeom>
        </p:spPr>
        <p:txBody>
          <a:bodyPr anchor="t" rtlCol="false" tIns="0" lIns="0" bIns="0" rIns="0">
            <a:spAutoFit/>
          </a:bodyPr>
          <a:lstStyle/>
          <a:p>
            <a:pPr algn="l">
              <a:lnSpc>
                <a:spcPts val="4319"/>
              </a:lnSpc>
            </a:pPr>
            <a:r>
              <a:rPr lang="en-US" sz="2399">
                <a:solidFill>
                  <a:srgbClr val="23403D"/>
                </a:solidFill>
                <a:latin typeface="TT Norms"/>
                <a:ea typeface="TT Norms"/>
                <a:cs typeface="TT Norms"/>
                <a:sym typeface="TT Norms"/>
              </a:rPr>
              <a:t>Tata cara penggunaan keuangan Pengurus Besar PGRI.</a:t>
            </a:r>
          </a:p>
        </p:txBody>
      </p:sp>
      <p:sp>
        <p:nvSpPr>
          <p:cNvPr name="TextBox 28" id="28"/>
          <p:cNvSpPr txBox="true"/>
          <p:nvPr/>
        </p:nvSpPr>
        <p:spPr>
          <a:xfrm rot="0">
            <a:off x="1372828" y="5143500"/>
            <a:ext cx="15852222" cy="1765638"/>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Semua anggaran organisasi disimpan pada rekening atas nama Pengurus Besar PGRI pad</a:t>
            </a:r>
            <a:r>
              <a:rPr lang="en-US" sz="2399">
                <a:solidFill>
                  <a:srgbClr val="23403D"/>
                </a:solidFill>
                <a:latin typeface="TT Norms"/>
                <a:ea typeface="TT Norms"/>
                <a:cs typeface="TT Norms"/>
                <a:sym typeface="TT Norms"/>
              </a:rPr>
              <a:t>a bank milik Pemerintah Nega</a:t>
            </a:r>
            <a:r>
              <a:rPr lang="en-US" sz="2399">
                <a:solidFill>
                  <a:srgbClr val="23403D"/>
                </a:solidFill>
                <a:latin typeface="TT Norms"/>
                <a:ea typeface="TT Norms"/>
                <a:cs typeface="TT Norms"/>
                <a:sym typeface="TT Norms"/>
              </a:rPr>
              <a:t>ra Republik Indonesia.</a:t>
            </a:r>
          </a:p>
          <a:p>
            <a:pPr algn="l">
              <a:lnSpc>
                <a:spcPts val="3599"/>
              </a:lnSpc>
            </a:pPr>
            <a:r>
              <a:rPr lang="en-US" sz="2399">
                <a:solidFill>
                  <a:srgbClr val="23403D"/>
                </a:solidFill>
                <a:latin typeface="TT Norms"/>
                <a:ea typeface="TT Norms"/>
                <a:cs typeface="TT Norms"/>
                <a:sym typeface="TT Norms"/>
              </a:rPr>
              <a:t>Pesetujuan penggunaan dana atas nama Pengurus Besar PGRI dilakukan oleh Ketua Umum dan Bendahara.</a:t>
            </a:r>
          </a:p>
          <a:p>
            <a:pPr algn="l">
              <a:lnSpc>
                <a:spcPts val="3599"/>
              </a:lnSpc>
            </a:pPr>
            <a:r>
              <a:rPr lang="en-US" sz="2399">
                <a:solidFill>
                  <a:srgbClr val="23403D"/>
                </a:solidFill>
                <a:latin typeface="TT Norms"/>
                <a:ea typeface="TT Norms"/>
                <a:cs typeface="TT Norms"/>
                <a:sym typeface="TT Norms"/>
              </a:rPr>
              <a:t>Ch</a:t>
            </a:r>
            <a:r>
              <a:rPr lang="en-US" sz="2399">
                <a:solidFill>
                  <a:srgbClr val="23403D"/>
                </a:solidFill>
                <a:latin typeface="TT Norms"/>
                <a:ea typeface="TT Norms"/>
                <a:cs typeface="TT Norms"/>
                <a:sym typeface="TT Norms"/>
              </a:rPr>
              <a:t>aque Pengurus Besar PGRI ditandatangani oleh 2 (dua) orang, yaitu Ketua Umum dan Bendahara.</a:t>
            </a:r>
          </a:p>
        </p:txBody>
      </p:sp>
      <p:sp>
        <p:nvSpPr>
          <p:cNvPr name="TextBox 29" id="29"/>
          <p:cNvSpPr txBox="true"/>
          <p:nvPr/>
        </p:nvSpPr>
        <p:spPr>
          <a:xfrm rot="0">
            <a:off x="1038225" y="5119818"/>
            <a:ext cx="572364" cy="1765638"/>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a.</a:t>
            </a:r>
          </a:p>
          <a:p>
            <a:pPr algn="l">
              <a:lnSpc>
                <a:spcPts val="3599"/>
              </a:lnSpc>
            </a:pPr>
          </a:p>
          <a:p>
            <a:pPr algn="l">
              <a:lnSpc>
                <a:spcPts val="3599"/>
              </a:lnSpc>
            </a:pPr>
            <a:r>
              <a:rPr lang="en-US" sz="2399">
                <a:solidFill>
                  <a:srgbClr val="23403D"/>
                </a:solidFill>
                <a:latin typeface="TT Norms"/>
                <a:ea typeface="TT Norms"/>
                <a:cs typeface="TT Norms"/>
                <a:sym typeface="TT Norms"/>
              </a:rPr>
              <a:t>b.</a:t>
            </a:r>
          </a:p>
          <a:p>
            <a:pPr algn="l">
              <a:lnSpc>
                <a:spcPts val="3599"/>
              </a:lnSpc>
            </a:pPr>
            <a:r>
              <a:rPr lang="en-US" sz="2399">
                <a:solidFill>
                  <a:srgbClr val="23403D"/>
                </a:solidFill>
                <a:latin typeface="TT Norms"/>
                <a:ea typeface="TT Norms"/>
                <a:cs typeface="TT Norms"/>
                <a:sym typeface="TT Norms"/>
              </a:rPr>
              <a:t>c.</a:t>
            </a:r>
          </a:p>
        </p:txBody>
      </p:sp>
      <p:sp>
        <p:nvSpPr>
          <p:cNvPr name="TextBox 30" id="30"/>
          <p:cNvSpPr txBox="true"/>
          <p:nvPr/>
        </p:nvSpPr>
        <p:spPr>
          <a:xfrm rot="0">
            <a:off x="494436" y="6894102"/>
            <a:ext cx="572364" cy="1045697"/>
          </a:xfrm>
          <a:prstGeom prst="rect">
            <a:avLst/>
          </a:prstGeom>
        </p:spPr>
        <p:txBody>
          <a:bodyPr anchor="t" rtlCol="false" tIns="0" lIns="0" bIns="0" rIns="0">
            <a:spAutoFit/>
          </a:bodyPr>
          <a:lstStyle/>
          <a:p>
            <a:pPr algn="l">
              <a:lnSpc>
                <a:spcPts val="4319"/>
              </a:lnSpc>
            </a:pPr>
            <a:r>
              <a:rPr lang="en-US" sz="2399">
                <a:solidFill>
                  <a:srgbClr val="23403D"/>
                </a:solidFill>
                <a:latin typeface="TT Norms"/>
                <a:ea typeface="TT Norms"/>
                <a:cs typeface="TT Norms"/>
                <a:sym typeface="TT Norms"/>
              </a:rPr>
              <a:t>(4)</a:t>
            </a:r>
          </a:p>
          <a:p>
            <a:pPr algn="l">
              <a:lnSpc>
                <a:spcPts val="4319"/>
              </a:lnSpc>
            </a:pPr>
          </a:p>
        </p:txBody>
      </p:sp>
      <p:sp>
        <p:nvSpPr>
          <p:cNvPr name="TextBox 31" id="31"/>
          <p:cNvSpPr txBox="true"/>
          <p:nvPr/>
        </p:nvSpPr>
        <p:spPr>
          <a:xfrm rot="0">
            <a:off x="1407078" y="7383409"/>
            <a:ext cx="15852222" cy="1765638"/>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Pengeluaran anggaran untuk keperluan belanja rutin operasional dilakukan oleh Bendahara at</a:t>
            </a:r>
            <a:r>
              <a:rPr lang="en-US" sz="2399">
                <a:solidFill>
                  <a:srgbClr val="23403D"/>
                </a:solidFill>
                <a:latin typeface="TT Norms"/>
                <a:ea typeface="TT Norms"/>
                <a:cs typeface="TT Norms"/>
                <a:sym typeface="TT Norms"/>
              </a:rPr>
              <a:t>au Wakil Bendahara at</a:t>
            </a:r>
            <a:r>
              <a:rPr lang="en-US" sz="2399">
                <a:solidFill>
                  <a:srgbClr val="23403D"/>
                </a:solidFill>
                <a:latin typeface="TT Norms"/>
                <a:ea typeface="TT Norms"/>
                <a:cs typeface="TT Norms"/>
                <a:sym typeface="TT Norms"/>
              </a:rPr>
              <a:t>as persetujuan Ketua Umum berdasarkan anggaran belanja yang telah disahkan untuk keperluan tersebut.</a:t>
            </a:r>
          </a:p>
          <a:p>
            <a:pPr algn="l">
              <a:lnSpc>
                <a:spcPts val="3599"/>
              </a:lnSpc>
            </a:pPr>
            <a:r>
              <a:rPr lang="en-US" sz="2399">
                <a:solidFill>
                  <a:srgbClr val="23403D"/>
                </a:solidFill>
                <a:latin typeface="TT Norms"/>
                <a:ea typeface="TT Norms"/>
                <a:cs typeface="TT Norms"/>
                <a:sym typeface="TT Norms"/>
              </a:rPr>
              <a:t>Pengeluaran selain belanja rutin dapat dilakukan oleh Bendahara atau Wakil Bendahara </a:t>
            </a:r>
            <a:r>
              <a:rPr lang="en-US" sz="2399">
                <a:solidFill>
                  <a:srgbClr val="23403D"/>
                </a:solidFill>
                <a:latin typeface="TT Norms"/>
                <a:ea typeface="TT Norms"/>
                <a:cs typeface="TT Norms"/>
                <a:sym typeface="TT Norms"/>
              </a:rPr>
              <a:t>h</a:t>
            </a:r>
            <a:r>
              <a:rPr lang="en-US" sz="2399">
                <a:solidFill>
                  <a:srgbClr val="23403D"/>
                </a:solidFill>
                <a:latin typeface="TT Norms"/>
                <a:ea typeface="TT Norms"/>
                <a:cs typeface="TT Norms"/>
                <a:sym typeface="TT Norms"/>
              </a:rPr>
              <a:t>anya atas persetujuan yang ditandatangani oleh Ketua Umum.</a:t>
            </a:r>
          </a:p>
        </p:txBody>
      </p:sp>
      <p:sp>
        <p:nvSpPr>
          <p:cNvPr name="TextBox 32" id="32"/>
          <p:cNvSpPr txBox="true"/>
          <p:nvPr/>
        </p:nvSpPr>
        <p:spPr>
          <a:xfrm rot="0">
            <a:off x="1066800" y="9129996"/>
            <a:ext cx="15852222" cy="502846"/>
          </a:xfrm>
          <a:prstGeom prst="rect">
            <a:avLst/>
          </a:prstGeom>
        </p:spPr>
        <p:txBody>
          <a:bodyPr anchor="t" rtlCol="false" tIns="0" lIns="0" bIns="0" rIns="0">
            <a:spAutoFit/>
          </a:bodyPr>
          <a:lstStyle/>
          <a:p>
            <a:pPr algn="l">
              <a:lnSpc>
                <a:spcPts val="4319"/>
              </a:lnSpc>
            </a:pPr>
            <a:r>
              <a:rPr lang="en-US" sz="2399">
                <a:solidFill>
                  <a:srgbClr val="23403D"/>
                </a:solidFill>
                <a:latin typeface="TT Norms"/>
                <a:ea typeface="TT Norms"/>
                <a:cs typeface="TT Norms"/>
                <a:sym typeface="TT Norms"/>
              </a:rPr>
              <a:t>Tata cara pembukuan keuangan organisasi Pengurus Besar PGRI berdasarkan standar akuntansi Indonesia.</a:t>
            </a:r>
          </a:p>
        </p:txBody>
      </p:sp>
      <p:sp>
        <p:nvSpPr>
          <p:cNvPr name="TextBox 33" id="33"/>
          <p:cNvSpPr txBox="true"/>
          <p:nvPr/>
        </p:nvSpPr>
        <p:spPr>
          <a:xfrm rot="0">
            <a:off x="494436" y="9100185"/>
            <a:ext cx="572364" cy="1045697"/>
          </a:xfrm>
          <a:prstGeom prst="rect">
            <a:avLst/>
          </a:prstGeom>
        </p:spPr>
        <p:txBody>
          <a:bodyPr anchor="t" rtlCol="false" tIns="0" lIns="0" bIns="0" rIns="0">
            <a:spAutoFit/>
          </a:bodyPr>
          <a:lstStyle/>
          <a:p>
            <a:pPr algn="l">
              <a:lnSpc>
                <a:spcPts val="4319"/>
              </a:lnSpc>
            </a:pPr>
            <a:r>
              <a:rPr lang="en-US" sz="2399">
                <a:solidFill>
                  <a:srgbClr val="23403D"/>
                </a:solidFill>
                <a:latin typeface="TT Norms"/>
                <a:ea typeface="TT Norms"/>
                <a:cs typeface="TT Norms"/>
                <a:sym typeface="TT Norms"/>
              </a:rPr>
              <a:t>(5)</a:t>
            </a:r>
          </a:p>
          <a:p>
            <a:pPr algn="l">
              <a:lnSpc>
                <a:spcPts val="4319"/>
              </a:lnSpc>
            </a:pPr>
          </a:p>
        </p:txBody>
      </p:sp>
      <p:sp>
        <p:nvSpPr>
          <p:cNvPr name="TextBox 34" id="34"/>
          <p:cNvSpPr txBox="true"/>
          <p:nvPr/>
        </p:nvSpPr>
        <p:spPr>
          <a:xfrm rot="0">
            <a:off x="1028700" y="7345309"/>
            <a:ext cx="572364" cy="1765638"/>
          </a:xfrm>
          <a:prstGeom prst="rect">
            <a:avLst/>
          </a:prstGeom>
        </p:spPr>
        <p:txBody>
          <a:bodyPr anchor="t" rtlCol="false" tIns="0" lIns="0" bIns="0" rIns="0">
            <a:spAutoFit/>
          </a:bodyPr>
          <a:lstStyle/>
          <a:p>
            <a:pPr algn="l">
              <a:lnSpc>
                <a:spcPts val="3599"/>
              </a:lnSpc>
            </a:pPr>
            <a:r>
              <a:rPr lang="en-US" sz="2399">
                <a:solidFill>
                  <a:srgbClr val="23403D"/>
                </a:solidFill>
                <a:latin typeface="TT Norms"/>
                <a:ea typeface="TT Norms"/>
                <a:cs typeface="TT Norms"/>
                <a:sym typeface="TT Norms"/>
              </a:rPr>
              <a:t>a.</a:t>
            </a:r>
          </a:p>
          <a:p>
            <a:pPr algn="l">
              <a:lnSpc>
                <a:spcPts val="3599"/>
              </a:lnSpc>
            </a:pPr>
          </a:p>
          <a:p>
            <a:pPr algn="l">
              <a:lnSpc>
                <a:spcPts val="3599"/>
              </a:lnSpc>
            </a:pPr>
            <a:r>
              <a:rPr lang="en-US" sz="2399">
                <a:solidFill>
                  <a:srgbClr val="23403D"/>
                </a:solidFill>
                <a:latin typeface="TT Norms"/>
                <a:ea typeface="TT Norms"/>
                <a:cs typeface="TT Norms"/>
                <a:sym typeface="TT Norms"/>
              </a:rPr>
              <a:t>b.</a:t>
            </a:r>
          </a:p>
          <a:p>
            <a:pPr algn="l">
              <a:lnSpc>
                <a:spcPts val="3599"/>
              </a:lnSpc>
            </a:pP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82066"/>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5765951" y="-420021"/>
            <a:ext cx="14711142" cy="1925752"/>
            <a:chOff x="0" y="0"/>
            <a:chExt cx="1477010" cy="193347"/>
          </a:xfrm>
        </p:grpSpPr>
        <p:sp>
          <p:nvSpPr>
            <p:cNvPr name="Freeform 18" id="18"/>
            <p:cNvSpPr/>
            <p:nvPr/>
          </p:nvSpPr>
          <p:spPr>
            <a:xfrm flipH="false" flipV="false" rot="0">
              <a:off x="8970" y="0"/>
              <a:ext cx="1459070" cy="193347"/>
            </a:xfrm>
            <a:custGeom>
              <a:avLst/>
              <a:gdLst/>
              <a:ahLst/>
              <a:cxnLst/>
              <a:rect r="r" b="b" t="t" l="l"/>
              <a:pathLst>
                <a:path h="193347" w="1459070">
                  <a:moveTo>
                    <a:pt x="1249052" y="0"/>
                  </a:moveTo>
                  <a:lnTo>
                    <a:pt x="6818" y="0"/>
                  </a:lnTo>
                  <a:cubicBezTo>
                    <a:pt x="4237" y="0"/>
                    <a:pt x="1916" y="1572"/>
                    <a:pt x="958" y="3968"/>
                  </a:cubicBezTo>
                  <a:cubicBezTo>
                    <a:pt x="0" y="6365"/>
                    <a:pt x="598" y="9104"/>
                    <a:pt x="2468" y="10883"/>
                  </a:cubicBezTo>
                  <a:lnTo>
                    <a:pt x="182792" y="182464"/>
                  </a:lnTo>
                  <a:cubicBezTo>
                    <a:pt x="190135" y="189451"/>
                    <a:pt x="199883" y="193347"/>
                    <a:pt x="210018" y="193347"/>
                  </a:cubicBezTo>
                  <a:lnTo>
                    <a:pt x="1452252" y="193347"/>
                  </a:lnTo>
                  <a:cubicBezTo>
                    <a:pt x="1454833" y="193347"/>
                    <a:pt x="1457154" y="191775"/>
                    <a:pt x="1458112" y="189378"/>
                  </a:cubicBezTo>
                  <a:cubicBezTo>
                    <a:pt x="1459070" y="186982"/>
                    <a:pt x="1458472" y="184243"/>
                    <a:pt x="1456602" y="182464"/>
                  </a:cubicBezTo>
                  <a:lnTo>
                    <a:pt x="1276277" y="10883"/>
                  </a:lnTo>
                  <a:cubicBezTo>
                    <a:pt x="1268935" y="3896"/>
                    <a:pt x="1259187" y="0"/>
                    <a:pt x="1249052" y="0"/>
                  </a:cubicBezTo>
                  <a:close/>
                </a:path>
              </a:pathLst>
            </a:custGeom>
            <a:solidFill>
              <a:srgbClr val="1D7363"/>
            </a:solidFill>
          </p:spPr>
        </p:sp>
        <p:sp>
          <p:nvSpPr>
            <p:cNvPr name="TextBox 19" id="19"/>
            <p:cNvSpPr txBox="true"/>
            <p:nvPr/>
          </p:nvSpPr>
          <p:spPr>
            <a:xfrm>
              <a:off x="101600" y="-66675"/>
              <a:ext cx="1273810"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357663" y="1584017"/>
            <a:ext cx="7793329" cy="358849"/>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 - Hubungan Tata Kerja Internal</a:t>
            </a:r>
          </a:p>
        </p:txBody>
      </p:sp>
      <p:sp>
        <p:nvSpPr>
          <p:cNvPr name="TextBox 23" id="23"/>
          <p:cNvSpPr txBox="true"/>
          <p:nvPr/>
        </p:nvSpPr>
        <p:spPr>
          <a:xfrm rot="0">
            <a:off x="-111452" y="1479242"/>
            <a:ext cx="17605574" cy="904950"/>
          </a:xfrm>
          <a:prstGeom prst="rect">
            <a:avLst/>
          </a:prstGeom>
        </p:spPr>
        <p:txBody>
          <a:bodyPr anchor="t" rtlCol="false" tIns="0" lIns="0" bIns="0" rIns="0">
            <a:spAutoFit/>
          </a:bodyPr>
          <a:lstStyle/>
          <a:p>
            <a:pPr algn="ctr">
              <a:lnSpc>
                <a:spcPts val="3749"/>
              </a:lnSpc>
            </a:pPr>
            <a:r>
              <a:rPr lang="en-US" sz="2499" b="true">
                <a:solidFill>
                  <a:srgbClr val="23403D"/>
                </a:solidFill>
                <a:latin typeface="TT Norms Bold"/>
                <a:ea typeface="TT Norms Bold"/>
                <a:cs typeface="TT Norms Bold"/>
                <a:sym typeface="TT Norms Bold"/>
              </a:rPr>
              <a:t>Pasal 28</a:t>
            </a:r>
          </a:p>
          <a:p>
            <a:pPr algn="ctr">
              <a:lnSpc>
                <a:spcPts val="3749"/>
              </a:lnSpc>
            </a:pPr>
            <a:r>
              <a:rPr lang="en-US" b="true" sz="2499">
                <a:solidFill>
                  <a:srgbClr val="23403D"/>
                </a:solidFill>
                <a:latin typeface="TT Norms Bold"/>
                <a:ea typeface="TT Norms Bold"/>
                <a:cs typeface="TT Norms Bold"/>
                <a:sym typeface="TT Norms Bold"/>
              </a:rPr>
              <a:t>Hub</a:t>
            </a:r>
            <a:r>
              <a:rPr lang="en-US" b="true" sz="2499">
                <a:solidFill>
                  <a:srgbClr val="23403D"/>
                </a:solidFill>
                <a:latin typeface="TT Norms Bold"/>
                <a:ea typeface="TT Norms Bold"/>
                <a:cs typeface="TT Norms Bold"/>
                <a:sym typeface="TT Norms Bold"/>
              </a:rPr>
              <a:t>ungan Dengan Pengurus PGRI di Semua Tingkatan</a:t>
            </a:r>
          </a:p>
        </p:txBody>
      </p:sp>
      <p:sp>
        <p:nvSpPr>
          <p:cNvPr name="TextBox 24" id="24"/>
          <p:cNvSpPr txBox="true"/>
          <p:nvPr/>
        </p:nvSpPr>
        <p:spPr>
          <a:xfrm rot="0">
            <a:off x="7368991" y="288327"/>
            <a:ext cx="10854037" cy="954405"/>
          </a:xfrm>
          <a:prstGeom prst="rect">
            <a:avLst/>
          </a:prstGeom>
        </p:spPr>
        <p:txBody>
          <a:bodyPr anchor="t" rtlCol="false" tIns="0" lIns="0" bIns="0" rIns="0">
            <a:spAutoFit/>
          </a:bodyPr>
          <a:lstStyle/>
          <a:p>
            <a:pPr algn="ctr">
              <a:lnSpc>
                <a:spcPts val="3794"/>
              </a:lnSpc>
            </a:pPr>
            <a:r>
              <a:rPr lang="en-US" b="true" sz="3300">
                <a:solidFill>
                  <a:srgbClr val="FFFFFF"/>
                </a:solidFill>
                <a:latin typeface="TT Norms Bold"/>
                <a:ea typeface="TT Norms Bold"/>
                <a:cs typeface="TT Norms Bold"/>
                <a:sym typeface="TT Norms Bold"/>
              </a:rPr>
              <a:t>BAB III</a:t>
            </a:r>
          </a:p>
          <a:p>
            <a:pPr algn="ctr">
              <a:lnSpc>
                <a:spcPts val="3794"/>
              </a:lnSpc>
            </a:pPr>
            <a:r>
              <a:rPr lang="en-US" b="true" sz="3300">
                <a:solidFill>
                  <a:srgbClr val="FFFFFF"/>
                </a:solidFill>
                <a:latin typeface="TT Norms Bold"/>
                <a:ea typeface="TT Norms Bold"/>
                <a:cs typeface="TT Norms Bold"/>
                <a:sym typeface="TT Norms Bold"/>
              </a:rPr>
              <a:t>HUBUNGAN TATA KERJA PENGURUS BESAR PGRI</a:t>
            </a:r>
          </a:p>
        </p:txBody>
      </p:sp>
      <p:sp>
        <p:nvSpPr>
          <p:cNvPr name="TextBox 25" id="25"/>
          <p:cNvSpPr txBox="true"/>
          <p:nvPr/>
        </p:nvSpPr>
        <p:spPr>
          <a:xfrm rot="0">
            <a:off x="1217889" y="2574692"/>
            <a:ext cx="15852222" cy="3314924"/>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Hubungan Pengurus Besar PGRI dengan Pengurus PGRI di semua tingkatan dapat dilakukan melalui unsur Ketua, unsur Sekretaris Jenderal, unsur Bendahara dan Departemen menurut bidangnya masing-masing sebagaimana diatur dalam Pasal 4 ayat (5) dan ayat (6) dan/atau hasil Rapat Pleno Pengurus Besar PGRI.</a:t>
            </a:r>
          </a:p>
          <a:p>
            <a:pPr algn="l">
              <a:lnSpc>
                <a:spcPts val="4499"/>
              </a:lnSpc>
            </a:pPr>
            <a:r>
              <a:rPr lang="en-US" sz="2499">
                <a:solidFill>
                  <a:srgbClr val="23403D"/>
                </a:solidFill>
                <a:latin typeface="TT Norms"/>
                <a:ea typeface="TT Norms"/>
                <a:cs typeface="TT Norms"/>
                <a:sym typeface="TT Norms"/>
              </a:rPr>
              <a:t>Ketua Departemen dapat berhubungan dengan Pengurus PGRI Provinsi tentang pelaksanaan program atau tindaklanjut hasil forum organisasi dan kegiatan-kegiatan Pengurus Besar PGRI sesuai dengan bidangnya masing-masing di bawah koordinasi Ketua yang membidanginya.</a:t>
            </a:r>
          </a:p>
        </p:txBody>
      </p:sp>
      <p:sp>
        <p:nvSpPr>
          <p:cNvPr name="TextBox 26" id="26"/>
          <p:cNvSpPr txBox="true"/>
          <p:nvPr/>
        </p:nvSpPr>
        <p:spPr>
          <a:xfrm rot="0">
            <a:off x="645526" y="2574692"/>
            <a:ext cx="572364" cy="2752912"/>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(1)</a:t>
            </a:r>
          </a:p>
          <a:p>
            <a:pPr algn="l">
              <a:lnSpc>
                <a:spcPts val="4499"/>
              </a:lnSpc>
            </a:pPr>
          </a:p>
          <a:p>
            <a:pPr algn="l">
              <a:lnSpc>
                <a:spcPts val="4499"/>
              </a:lnSpc>
            </a:pPr>
          </a:p>
          <a:p>
            <a:pPr algn="l">
              <a:lnSpc>
                <a:spcPts val="4499"/>
              </a:lnSpc>
            </a:pPr>
            <a:r>
              <a:rPr lang="en-US" sz="2499">
                <a:solidFill>
                  <a:srgbClr val="23403D"/>
                </a:solidFill>
                <a:latin typeface="TT Norms"/>
                <a:ea typeface="TT Norms"/>
                <a:cs typeface="TT Norms"/>
                <a:sym typeface="TT Norms"/>
              </a:rPr>
              <a:t>(2)</a:t>
            </a:r>
          </a:p>
          <a:p>
            <a:pPr algn="l">
              <a:lnSpc>
                <a:spcPts val="449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287945" y="-1005277"/>
            <a:ext cx="9394899" cy="2511008"/>
            <a:chOff x="0" y="0"/>
            <a:chExt cx="1455516" cy="389021"/>
          </a:xfrm>
        </p:grpSpPr>
        <p:sp>
          <p:nvSpPr>
            <p:cNvPr name="Freeform 7" id="7"/>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8" id="8"/>
          <p:cNvGrpSpPr/>
          <p:nvPr/>
        </p:nvGrpSpPr>
        <p:grpSpPr>
          <a:xfrm rot="0">
            <a:off x="5873230" y="-429546"/>
            <a:ext cx="9272041" cy="3541681"/>
            <a:chOff x="0" y="0"/>
            <a:chExt cx="930920" cy="355587"/>
          </a:xfrm>
        </p:grpSpPr>
        <p:sp>
          <p:nvSpPr>
            <p:cNvPr name="Freeform 9" id="9"/>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0" id="10"/>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1" id="11"/>
          <p:cNvGrpSpPr/>
          <p:nvPr/>
        </p:nvGrpSpPr>
        <p:grpSpPr>
          <a:xfrm rot="-10800000">
            <a:off x="4853038" y="-452608"/>
            <a:ext cx="4612179" cy="2112462"/>
            <a:chOff x="0" y="0"/>
            <a:chExt cx="812800" cy="372277"/>
          </a:xfrm>
        </p:grpSpPr>
        <p:sp>
          <p:nvSpPr>
            <p:cNvPr name="Freeform 12" id="12"/>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3" id="13"/>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0">
            <a:off x="6158093" y="-420021"/>
            <a:ext cx="14319000" cy="1925752"/>
            <a:chOff x="0" y="0"/>
            <a:chExt cx="1437638" cy="193347"/>
          </a:xfrm>
        </p:grpSpPr>
        <p:sp>
          <p:nvSpPr>
            <p:cNvPr name="Freeform 15" id="15"/>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6" id="16"/>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17" id="17"/>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7257518" y="1607845"/>
            <a:ext cx="1065926" cy="555589"/>
          </a:xfrm>
          <a:prstGeom prst="rect">
            <a:avLst/>
          </a:prstGeom>
        </p:spPr>
        <p:txBody>
          <a:bodyPr anchor="t" rtlCol="false" tIns="0" lIns="0" bIns="0" rIns="0">
            <a:spAutoFit/>
          </a:bodyPr>
          <a:lstStyle/>
          <a:p>
            <a:pPr algn="l">
              <a:lnSpc>
                <a:spcPts val="4999"/>
              </a:lnSpc>
            </a:pPr>
            <a:r>
              <a:rPr lang="en-US" sz="2499" b="true">
                <a:solidFill>
                  <a:srgbClr val="23403D"/>
                </a:solidFill>
                <a:latin typeface="TT Norms Bold"/>
                <a:ea typeface="TT Norms Bold"/>
                <a:cs typeface="TT Norms Bold"/>
                <a:sym typeface="TT Norms Bold"/>
              </a:rPr>
              <a:t>Pasal 2</a:t>
            </a:r>
          </a:p>
        </p:txBody>
      </p:sp>
      <p:sp>
        <p:nvSpPr>
          <p:cNvPr name="TextBox 20" id="20"/>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a:t>
            </a:r>
          </a:p>
          <a:p>
            <a:pPr algn="ctr">
              <a:lnSpc>
                <a:spcPts val="4599"/>
              </a:lnSpc>
            </a:pPr>
            <a:r>
              <a:rPr lang="en-US" b="true" sz="3999">
                <a:solidFill>
                  <a:srgbClr val="FFFFFF"/>
                </a:solidFill>
                <a:latin typeface="TT Norms Bold"/>
                <a:ea typeface="TT Norms Bold"/>
                <a:cs typeface="TT Norms Bold"/>
                <a:sym typeface="TT Norms Bold"/>
              </a:rPr>
              <a:t>KETENTUAN UMUM</a:t>
            </a:r>
          </a:p>
        </p:txBody>
      </p:sp>
      <p:sp>
        <p:nvSpPr>
          <p:cNvPr name="TextBox 21" id="21"/>
          <p:cNvSpPr txBox="true"/>
          <p:nvPr/>
        </p:nvSpPr>
        <p:spPr>
          <a:xfrm rot="0">
            <a:off x="1328797" y="2750734"/>
            <a:ext cx="15630407"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Tata kerja dan uraian tugas ini merupakan penjaba</a:t>
            </a:r>
            <a:r>
              <a:rPr lang="en-US" sz="2299">
                <a:solidFill>
                  <a:srgbClr val="23403D"/>
                </a:solidFill>
                <a:latin typeface="TT Norms"/>
                <a:ea typeface="TT Norms"/>
                <a:cs typeface="TT Norms"/>
                <a:sym typeface="TT Norms"/>
              </a:rPr>
              <a:t>ran dari AD BAB XIV Pasal 19 dan ART BAB VIII Pasal 38.</a:t>
            </a:r>
          </a:p>
          <a:p>
            <a:pPr algn="l">
              <a:lnSpc>
                <a:spcPts val="4162"/>
              </a:lnSpc>
            </a:pPr>
            <a:r>
              <a:rPr lang="en-US" sz="2299">
                <a:solidFill>
                  <a:srgbClr val="23403D"/>
                </a:solidFill>
                <a:latin typeface="TT Norms"/>
                <a:ea typeface="TT Norms"/>
                <a:cs typeface="TT Norms"/>
                <a:sym typeface="TT Norms"/>
              </a:rPr>
              <a:t>Sesuai ART Pasal 40 ayat (3), dalam menj</a:t>
            </a:r>
            <a:r>
              <a:rPr lang="en-US" sz="2299">
                <a:solidFill>
                  <a:srgbClr val="23403D"/>
                </a:solidFill>
                <a:latin typeface="TT Norms"/>
                <a:ea typeface="TT Norms"/>
                <a:cs typeface="TT Norms"/>
                <a:sym typeface="TT Norms"/>
              </a:rPr>
              <a:t>alankan tugasnya Pengurus Besar PGRI merupakan badan pelaksana tertinggi yang bersifat kolektif kolegial.</a:t>
            </a:r>
          </a:p>
          <a:p>
            <a:pPr algn="l">
              <a:lnSpc>
                <a:spcPts val="4162"/>
              </a:lnSpc>
            </a:pPr>
            <a:r>
              <a:rPr lang="en-US" sz="2299">
                <a:solidFill>
                  <a:srgbClr val="23403D"/>
                </a:solidFill>
                <a:latin typeface="TT Norms"/>
                <a:ea typeface="TT Norms"/>
                <a:cs typeface="TT Norms"/>
                <a:sym typeface="TT Norms"/>
              </a:rPr>
              <a:t>S</a:t>
            </a:r>
            <a:r>
              <a:rPr lang="en-US" sz="2299">
                <a:solidFill>
                  <a:srgbClr val="23403D"/>
                </a:solidFill>
                <a:latin typeface="TT Norms"/>
                <a:ea typeface="TT Norms"/>
                <a:cs typeface="TT Norms"/>
                <a:sym typeface="TT Norms"/>
              </a:rPr>
              <a:t>truktur organisasi dan personalia Pengurus Besar PGRI terdapat pada lampiran keputusan ini.</a:t>
            </a:r>
          </a:p>
        </p:txBody>
      </p:sp>
      <p:sp>
        <p:nvSpPr>
          <p:cNvPr name="TextBox 22" id="22"/>
          <p:cNvSpPr txBox="true"/>
          <p:nvPr/>
        </p:nvSpPr>
        <p:spPr>
          <a:xfrm rot="0">
            <a:off x="742518" y="2750734"/>
            <a:ext cx="572364"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(1)</a:t>
            </a:r>
          </a:p>
          <a:p>
            <a:pPr algn="l">
              <a:lnSpc>
                <a:spcPts val="4162"/>
              </a:lnSpc>
            </a:pPr>
            <a:r>
              <a:rPr lang="en-US" sz="2299">
                <a:solidFill>
                  <a:srgbClr val="23403D"/>
                </a:solidFill>
                <a:latin typeface="TT Norms"/>
                <a:ea typeface="TT Norms"/>
                <a:cs typeface="TT Norms"/>
                <a:sym typeface="TT Norms"/>
              </a:rPr>
              <a:t>(2)</a:t>
            </a:r>
          </a:p>
          <a:p>
            <a:pPr algn="l">
              <a:lnSpc>
                <a:spcPts val="4162"/>
              </a:lnSpc>
            </a:pPr>
          </a:p>
          <a:p>
            <a:pPr algn="l">
              <a:lnSpc>
                <a:spcPts val="4162"/>
              </a:lnSpc>
            </a:pPr>
            <a:r>
              <a:rPr lang="en-US" sz="2299">
                <a:solidFill>
                  <a:srgbClr val="23403D"/>
                </a:solidFill>
                <a:latin typeface="TT Norms"/>
                <a:ea typeface="TT Norms"/>
                <a:cs typeface="TT Norms"/>
                <a:sym typeface="TT Norms"/>
              </a:rPr>
              <a:t>(3)</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82066"/>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670481" y="-1005277"/>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5765951" y="-420021"/>
            <a:ext cx="14711142" cy="1925752"/>
            <a:chOff x="0" y="0"/>
            <a:chExt cx="1477010" cy="193347"/>
          </a:xfrm>
        </p:grpSpPr>
        <p:sp>
          <p:nvSpPr>
            <p:cNvPr name="Freeform 18" id="18"/>
            <p:cNvSpPr/>
            <p:nvPr/>
          </p:nvSpPr>
          <p:spPr>
            <a:xfrm flipH="false" flipV="false" rot="0">
              <a:off x="8970" y="0"/>
              <a:ext cx="1459070" cy="193347"/>
            </a:xfrm>
            <a:custGeom>
              <a:avLst/>
              <a:gdLst/>
              <a:ahLst/>
              <a:cxnLst/>
              <a:rect r="r" b="b" t="t" l="l"/>
              <a:pathLst>
                <a:path h="193347" w="1459070">
                  <a:moveTo>
                    <a:pt x="1249052" y="0"/>
                  </a:moveTo>
                  <a:lnTo>
                    <a:pt x="6818" y="0"/>
                  </a:lnTo>
                  <a:cubicBezTo>
                    <a:pt x="4237" y="0"/>
                    <a:pt x="1916" y="1572"/>
                    <a:pt x="958" y="3968"/>
                  </a:cubicBezTo>
                  <a:cubicBezTo>
                    <a:pt x="0" y="6365"/>
                    <a:pt x="598" y="9104"/>
                    <a:pt x="2468" y="10883"/>
                  </a:cubicBezTo>
                  <a:lnTo>
                    <a:pt x="182792" y="182464"/>
                  </a:lnTo>
                  <a:cubicBezTo>
                    <a:pt x="190135" y="189451"/>
                    <a:pt x="199883" y="193347"/>
                    <a:pt x="210018" y="193347"/>
                  </a:cubicBezTo>
                  <a:lnTo>
                    <a:pt x="1452252" y="193347"/>
                  </a:lnTo>
                  <a:cubicBezTo>
                    <a:pt x="1454833" y="193347"/>
                    <a:pt x="1457154" y="191775"/>
                    <a:pt x="1458112" y="189378"/>
                  </a:cubicBezTo>
                  <a:cubicBezTo>
                    <a:pt x="1459070" y="186982"/>
                    <a:pt x="1458472" y="184243"/>
                    <a:pt x="1456602" y="182464"/>
                  </a:cubicBezTo>
                  <a:lnTo>
                    <a:pt x="1276277" y="10883"/>
                  </a:lnTo>
                  <a:cubicBezTo>
                    <a:pt x="1268935" y="3896"/>
                    <a:pt x="1259187" y="0"/>
                    <a:pt x="1249052" y="0"/>
                  </a:cubicBezTo>
                  <a:close/>
                </a:path>
              </a:pathLst>
            </a:custGeom>
            <a:solidFill>
              <a:srgbClr val="1D7363"/>
            </a:solidFill>
          </p:spPr>
        </p:sp>
        <p:sp>
          <p:nvSpPr>
            <p:cNvPr name="TextBox 19" id="19"/>
            <p:cNvSpPr txBox="true"/>
            <p:nvPr/>
          </p:nvSpPr>
          <p:spPr>
            <a:xfrm>
              <a:off x="101600" y="-66675"/>
              <a:ext cx="1273810"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357663" y="1584017"/>
            <a:ext cx="7793329" cy="358849"/>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 - Hubungan Tata Kerja Internal</a:t>
            </a:r>
          </a:p>
        </p:txBody>
      </p:sp>
      <p:sp>
        <p:nvSpPr>
          <p:cNvPr name="TextBox 23" id="23"/>
          <p:cNvSpPr txBox="true"/>
          <p:nvPr/>
        </p:nvSpPr>
        <p:spPr>
          <a:xfrm rot="0">
            <a:off x="-111452" y="1479242"/>
            <a:ext cx="17605574" cy="904950"/>
          </a:xfrm>
          <a:prstGeom prst="rect">
            <a:avLst/>
          </a:prstGeom>
        </p:spPr>
        <p:txBody>
          <a:bodyPr anchor="t" rtlCol="false" tIns="0" lIns="0" bIns="0" rIns="0">
            <a:spAutoFit/>
          </a:bodyPr>
          <a:lstStyle/>
          <a:p>
            <a:pPr algn="ctr">
              <a:lnSpc>
                <a:spcPts val="3749"/>
              </a:lnSpc>
            </a:pPr>
            <a:r>
              <a:rPr lang="en-US" sz="2499" b="true">
                <a:solidFill>
                  <a:srgbClr val="23403D"/>
                </a:solidFill>
                <a:latin typeface="TT Norms Bold"/>
                <a:ea typeface="TT Norms Bold"/>
                <a:cs typeface="TT Norms Bold"/>
                <a:sym typeface="TT Norms Bold"/>
              </a:rPr>
              <a:t>Pasal 29</a:t>
            </a:r>
          </a:p>
          <a:p>
            <a:pPr algn="ctr">
              <a:lnSpc>
                <a:spcPts val="3749"/>
              </a:lnSpc>
            </a:pPr>
            <a:r>
              <a:rPr lang="en-US" b="true" sz="2499">
                <a:solidFill>
                  <a:srgbClr val="23403D"/>
                </a:solidFill>
                <a:latin typeface="TT Norms Bold"/>
                <a:ea typeface="TT Norms Bold"/>
                <a:cs typeface="TT Norms Bold"/>
                <a:sym typeface="TT Norms Bold"/>
              </a:rPr>
              <a:t>Hub</a:t>
            </a:r>
            <a:r>
              <a:rPr lang="en-US" b="true" sz="2499">
                <a:solidFill>
                  <a:srgbClr val="23403D"/>
                </a:solidFill>
                <a:latin typeface="TT Norms Bold"/>
                <a:ea typeface="TT Norms Bold"/>
                <a:cs typeface="TT Norms Bold"/>
                <a:sym typeface="TT Norms Bold"/>
              </a:rPr>
              <a:t>ungan Dengan Perangkat Kelengkapan Organisasi</a:t>
            </a:r>
          </a:p>
        </p:txBody>
      </p:sp>
      <p:sp>
        <p:nvSpPr>
          <p:cNvPr name="TextBox 24" id="24"/>
          <p:cNvSpPr txBox="true"/>
          <p:nvPr/>
        </p:nvSpPr>
        <p:spPr>
          <a:xfrm rot="0">
            <a:off x="7368991" y="288327"/>
            <a:ext cx="10854037" cy="954405"/>
          </a:xfrm>
          <a:prstGeom prst="rect">
            <a:avLst/>
          </a:prstGeom>
        </p:spPr>
        <p:txBody>
          <a:bodyPr anchor="t" rtlCol="false" tIns="0" lIns="0" bIns="0" rIns="0">
            <a:spAutoFit/>
          </a:bodyPr>
          <a:lstStyle/>
          <a:p>
            <a:pPr algn="ctr">
              <a:lnSpc>
                <a:spcPts val="3794"/>
              </a:lnSpc>
            </a:pPr>
            <a:r>
              <a:rPr lang="en-US" b="true" sz="3300">
                <a:solidFill>
                  <a:srgbClr val="FFFFFF"/>
                </a:solidFill>
                <a:latin typeface="TT Norms Bold"/>
                <a:ea typeface="TT Norms Bold"/>
                <a:cs typeface="TT Norms Bold"/>
                <a:sym typeface="TT Norms Bold"/>
              </a:rPr>
              <a:t>BAB III</a:t>
            </a:r>
          </a:p>
          <a:p>
            <a:pPr algn="ctr">
              <a:lnSpc>
                <a:spcPts val="3794"/>
              </a:lnSpc>
            </a:pPr>
            <a:r>
              <a:rPr lang="en-US" b="true" sz="3300">
                <a:solidFill>
                  <a:srgbClr val="FFFFFF"/>
                </a:solidFill>
                <a:latin typeface="TT Norms Bold"/>
                <a:ea typeface="TT Norms Bold"/>
                <a:cs typeface="TT Norms Bold"/>
                <a:sym typeface="TT Norms Bold"/>
              </a:rPr>
              <a:t>HUBUNGAN TATA KERJA PENGURUS BESAR PGRI</a:t>
            </a:r>
          </a:p>
        </p:txBody>
      </p:sp>
      <p:sp>
        <p:nvSpPr>
          <p:cNvPr name="TextBox 25" id="25"/>
          <p:cNvSpPr txBox="true"/>
          <p:nvPr/>
        </p:nvSpPr>
        <p:spPr>
          <a:xfrm rot="0">
            <a:off x="1217889" y="2574692"/>
            <a:ext cx="15852222" cy="4438948"/>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Hubungan Pengurus Besar PGRI dengan perangkat kelengkapan organisasi yaitu Dewan Pembina, Dewan Pakar, Dewan Kehormatan Guru Indonesia, Asosiasi Profesi dan Keahlian Sejenis, Lembaga Konsultasi dan Bantuan Hukum, Badan Pembina Lembaga Pendidikan, Badan Usaha, Perempuan PGRI, PGRI Smart Learning Character Center, Lembaga Kajian Kebijakan Pendidikan PGRI, dan Badan Khusus diatur dalam ART PGRI Pasal 56 sampai dengan Pasal 68.</a:t>
            </a:r>
          </a:p>
          <a:p>
            <a:pPr algn="l">
              <a:lnSpc>
                <a:spcPts val="4499"/>
              </a:lnSpc>
            </a:pPr>
            <a:r>
              <a:rPr lang="en-US" sz="2499">
                <a:solidFill>
                  <a:srgbClr val="23403D"/>
                </a:solidFill>
                <a:latin typeface="TT Norms"/>
                <a:ea typeface="TT Norms"/>
                <a:cs typeface="TT Norms"/>
                <a:sym typeface="TT Norms"/>
              </a:rPr>
              <a:t>Anggota Pengurus Besar PGRI dapat berhubungan langsung dengan perangkat kelengkapan organisasi untuk hal-hal yang bersifat teknis, dan hasilnya dilaporkan kepada Ketua Umum dan/atau pada Rapat Pleno Pengurus Besar PGRI.</a:t>
            </a:r>
          </a:p>
        </p:txBody>
      </p:sp>
      <p:sp>
        <p:nvSpPr>
          <p:cNvPr name="TextBox 26" id="26"/>
          <p:cNvSpPr txBox="true"/>
          <p:nvPr/>
        </p:nvSpPr>
        <p:spPr>
          <a:xfrm rot="0">
            <a:off x="645526" y="2574692"/>
            <a:ext cx="572364" cy="3876936"/>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(1)</a:t>
            </a:r>
          </a:p>
          <a:p>
            <a:pPr algn="l">
              <a:lnSpc>
                <a:spcPts val="4499"/>
              </a:lnSpc>
            </a:pPr>
          </a:p>
          <a:p>
            <a:pPr algn="l">
              <a:lnSpc>
                <a:spcPts val="4499"/>
              </a:lnSpc>
            </a:pPr>
          </a:p>
          <a:p>
            <a:pPr algn="l">
              <a:lnSpc>
                <a:spcPts val="4499"/>
              </a:lnSpc>
            </a:pPr>
          </a:p>
          <a:p>
            <a:pPr algn="l">
              <a:lnSpc>
                <a:spcPts val="4499"/>
              </a:lnSpc>
            </a:pPr>
          </a:p>
          <a:p>
            <a:pPr algn="l">
              <a:lnSpc>
                <a:spcPts val="4499"/>
              </a:lnSpc>
            </a:pPr>
            <a:r>
              <a:rPr lang="en-US" sz="2499">
                <a:solidFill>
                  <a:srgbClr val="23403D"/>
                </a:solidFill>
                <a:latin typeface="TT Norms"/>
                <a:ea typeface="TT Norms"/>
                <a:cs typeface="TT Norms"/>
                <a:sym typeface="TT Norms"/>
              </a:rPr>
              <a:t>(2)</a:t>
            </a:r>
          </a:p>
          <a:p>
            <a:pPr algn="l">
              <a:lnSpc>
                <a:spcPts val="4499"/>
              </a:lnSpc>
            </a:pP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82066"/>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503010" y="-853458"/>
            <a:ext cx="10647010" cy="3206241"/>
            <a:chOff x="0" y="0"/>
            <a:chExt cx="1876313" cy="565033"/>
          </a:xfrm>
        </p:grpSpPr>
        <p:sp>
          <p:nvSpPr>
            <p:cNvPr name="Freeform 7" id="7"/>
            <p:cNvSpPr/>
            <p:nvPr/>
          </p:nvSpPr>
          <p:spPr>
            <a:xfrm flipH="false" flipV="false" rot="0">
              <a:off x="15245" y="4331"/>
              <a:ext cx="1845823" cy="560702"/>
            </a:xfrm>
            <a:custGeom>
              <a:avLst/>
              <a:gdLst/>
              <a:ahLst/>
              <a:cxnLst/>
              <a:rect r="r" b="b" t="t" l="l"/>
              <a:pathLst>
                <a:path h="560702" w="1845823">
                  <a:moveTo>
                    <a:pt x="941598" y="6924"/>
                  </a:moveTo>
                  <a:lnTo>
                    <a:pt x="1842381" y="549447"/>
                  </a:lnTo>
                  <a:cubicBezTo>
                    <a:pt x="1844713" y="550852"/>
                    <a:pt x="1845823" y="553640"/>
                    <a:pt x="1845094" y="556263"/>
                  </a:cubicBezTo>
                  <a:cubicBezTo>
                    <a:pt x="1844365" y="558887"/>
                    <a:pt x="1841976" y="560702"/>
                    <a:pt x="1839253" y="560702"/>
                  </a:cubicBezTo>
                  <a:lnTo>
                    <a:pt x="6569" y="560702"/>
                  </a:lnTo>
                  <a:cubicBezTo>
                    <a:pt x="3847" y="560702"/>
                    <a:pt x="1458" y="558887"/>
                    <a:pt x="729" y="556263"/>
                  </a:cubicBezTo>
                  <a:cubicBezTo>
                    <a:pt x="0" y="553640"/>
                    <a:pt x="1109" y="550852"/>
                    <a:pt x="3442" y="549447"/>
                  </a:cubicBezTo>
                  <a:lnTo>
                    <a:pt x="904225" y="6924"/>
                  </a:lnTo>
                  <a:cubicBezTo>
                    <a:pt x="915720" y="0"/>
                    <a:pt x="930102" y="0"/>
                    <a:pt x="941598" y="6924"/>
                  </a:cubicBezTo>
                  <a:close/>
                </a:path>
              </a:pathLst>
            </a:custGeom>
            <a:solidFill>
              <a:srgbClr val="A02321">
                <a:alpha val="89804"/>
              </a:srgbClr>
            </a:solidFill>
          </p:spPr>
        </p:sp>
        <p:sp>
          <p:nvSpPr>
            <p:cNvPr name="TextBox 8" id="8"/>
            <p:cNvSpPr txBox="true"/>
            <p:nvPr/>
          </p:nvSpPr>
          <p:spPr>
            <a:xfrm>
              <a:off x="293174" y="195662"/>
              <a:ext cx="1289965" cy="329012"/>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5765951" y="-420021"/>
            <a:ext cx="14711142" cy="1925752"/>
            <a:chOff x="0" y="0"/>
            <a:chExt cx="1477010" cy="193347"/>
          </a:xfrm>
        </p:grpSpPr>
        <p:sp>
          <p:nvSpPr>
            <p:cNvPr name="Freeform 18" id="18"/>
            <p:cNvSpPr/>
            <p:nvPr/>
          </p:nvSpPr>
          <p:spPr>
            <a:xfrm flipH="false" flipV="false" rot="0">
              <a:off x="8970" y="0"/>
              <a:ext cx="1459070" cy="193347"/>
            </a:xfrm>
            <a:custGeom>
              <a:avLst/>
              <a:gdLst/>
              <a:ahLst/>
              <a:cxnLst/>
              <a:rect r="r" b="b" t="t" l="l"/>
              <a:pathLst>
                <a:path h="193347" w="1459070">
                  <a:moveTo>
                    <a:pt x="1249052" y="0"/>
                  </a:moveTo>
                  <a:lnTo>
                    <a:pt x="6818" y="0"/>
                  </a:lnTo>
                  <a:cubicBezTo>
                    <a:pt x="4237" y="0"/>
                    <a:pt x="1916" y="1572"/>
                    <a:pt x="958" y="3968"/>
                  </a:cubicBezTo>
                  <a:cubicBezTo>
                    <a:pt x="0" y="6365"/>
                    <a:pt x="598" y="9104"/>
                    <a:pt x="2468" y="10883"/>
                  </a:cubicBezTo>
                  <a:lnTo>
                    <a:pt x="182792" y="182464"/>
                  </a:lnTo>
                  <a:cubicBezTo>
                    <a:pt x="190135" y="189451"/>
                    <a:pt x="199883" y="193347"/>
                    <a:pt x="210018" y="193347"/>
                  </a:cubicBezTo>
                  <a:lnTo>
                    <a:pt x="1452252" y="193347"/>
                  </a:lnTo>
                  <a:cubicBezTo>
                    <a:pt x="1454833" y="193347"/>
                    <a:pt x="1457154" y="191775"/>
                    <a:pt x="1458112" y="189378"/>
                  </a:cubicBezTo>
                  <a:cubicBezTo>
                    <a:pt x="1459070" y="186982"/>
                    <a:pt x="1458472" y="184243"/>
                    <a:pt x="1456602" y="182464"/>
                  </a:cubicBezTo>
                  <a:lnTo>
                    <a:pt x="1276277" y="10883"/>
                  </a:lnTo>
                  <a:cubicBezTo>
                    <a:pt x="1268935" y="3896"/>
                    <a:pt x="1259187" y="0"/>
                    <a:pt x="1249052" y="0"/>
                  </a:cubicBezTo>
                  <a:close/>
                </a:path>
              </a:pathLst>
            </a:custGeom>
            <a:solidFill>
              <a:srgbClr val="1D7363"/>
            </a:solidFill>
          </p:spPr>
        </p:sp>
        <p:sp>
          <p:nvSpPr>
            <p:cNvPr name="TextBox 19" id="19"/>
            <p:cNvSpPr txBox="true"/>
            <p:nvPr/>
          </p:nvSpPr>
          <p:spPr>
            <a:xfrm>
              <a:off x="101600" y="-66675"/>
              <a:ext cx="1273810"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61165" y="1582539"/>
            <a:ext cx="7537711" cy="692076"/>
          </a:xfrm>
          <a:prstGeom prst="rect">
            <a:avLst/>
          </a:prstGeom>
        </p:spPr>
        <p:txBody>
          <a:bodyPr anchor="t" rtlCol="false" tIns="0" lIns="0" bIns="0" rIns="0">
            <a:spAutoFit/>
          </a:bodyPr>
          <a:lstStyle/>
          <a:p>
            <a:pPr algn="ctr">
              <a:lnSpc>
                <a:spcPts val="2724"/>
              </a:lnSpc>
            </a:pPr>
            <a:r>
              <a:rPr lang="en-US" b="true" sz="2499" spc="-112">
                <a:solidFill>
                  <a:srgbClr val="FFFFFF"/>
                </a:solidFill>
                <a:latin typeface="TT Norms Bold"/>
                <a:ea typeface="TT Norms Bold"/>
                <a:cs typeface="TT Norms Bold"/>
                <a:sym typeface="TT Norms Bold"/>
              </a:rPr>
              <a:t>Bagian Kedua </a:t>
            </a:r>
          </a:p>
          <a:p>
            <a:pPr algn="just">
              <a:lnSpc>
                <a:spcPts val="2724"/>
              </a:lnSpc>
            </a:pPr>
            <a:r>
              <a:rPr lang="en-US" b="true" sz="2499" spc="-112">
                <a:solidFill>
                  <a:srgbClr val="FFFFFF"/>
                </a:solidFill>
                <a:latin typeface="TT Norms Bold"/>
                <a:ea typeface="TT Norms Bold"/>
                <a:cs typeface="TT Norms Bold"/>
                <a:sym typeface="TT Norms Bold"/>
              </a:rPr>
              <a:t>Hubungan Tata Kerja Eksternal Pengurus Besar PGRI</a:t>
            </a:r>
          </a:p>
        </p:txBody>
      </p:sp>
      <p:sp>
        <p:nvSpPr>
          <p:cNvPr name="TextBox 23" id="23"/>
          <p:cNvSpPr txBox="true"/>
          <p:nvPr/>
        </p:nvSpPr>
        <p:spPr>
          <a:xfrm rot="0">
            <a:off x="617455" y="2114494"/>
            <a:ext cx="17605574" cy="904950"/>
          </a:xfrm>
          <a:prstGeom prst="rect">
            <a:avLst/>
          </a:prstGeom>
        </p:spPr>
        <p:txBody>
          <a:bodyPr anchor="t" rtlCol="false" tIns="0" lIns="0" bIns="0" rIns="0">
            <a:spAutoFit/>
          </a:bodyPr>
          <a:lstStyle/>
          <a:p>
            <a:pPr algn="ctr">
              <a:lnSpc>
                <a:spcPts val="3749"/>
              </a:lnSpc>
            </a:pPr>
            <a:r>
              <a:rPr lang="en-US" sz="2499" b="true">
                <a:solidFill>
                  <a:srgbClr val="23403D"/>
                </a:solidFill>
                <a:latin typeface="TT Norms Bold"/>
                <a:ea typeface="TT Norms Bold"/>
                <a:cs typeface="TT Norms Bold"/>
                <a:sym typeface="TT Norms Bold"/>
              </a:rPr>
              <a:t>Pasal 30</a:t>
            </a:r>
          </a:p>
          <a:p>
            <a:pPr algn="ctr">
              <a:lnSpc>
                <a:spcPts val="3749"/>
              </a:lnSpc>
            </a:pPr>
            <a:r>
              <a:rPr lang="en-US" b="true" sz="2499">
                <a:solidFill>
                  <a:srgbClr val="23403D"/>
                </a:solidFill>
                <a:latin typeface="TT Norms Bold"/>
                <a:ea typeface="TT Norms Bold"/>
                <a:cs typeface="TT Norms Bold"/>
                <a:sym typeface="TT Norms Bold"/>
              </a:rPr>
              <a:t>Hub</a:t>
            </a:r>
            <a:r>
              <a:rPr lang="en-US" b="true" sz="2499">
                <a:solidFill>
                  <a:srgbClr val="23403D"/>
                </a:solidFill>
                <a:latin typeface="TT Norms Bold"/>
                <a:ea typeface="TT Norms Bold"/>
                <a:cs typeface="TT Norms Bold"/>
                <a:sym typeface="TT Norms Bold"/>
              </a:rPr>
              <a:t>ungan Dengan Mitra Dalam dan Luar Negeri</a:t>
            </a:r>
          </a:p>
        </p:txBody>
      </p:sp>
      <p:sp>
        <p:nvSpPr>
          <p:cNvPr name="TextBox 24" id="24"/>
          <p:cNvSpPr txBox="true"/>
          <p:nvPr/>
        </p:nvSpPr>
        <p:spPr>
          <a:xfrm rot="0">
            <a:off x="1407078" y="3293110"/>
            <a:ext cx="15852222" cy="4438948"/>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Hubungan dengan mitra dalam negeri dan luar negeri yaitu Pemerintah, Pemerintah daerah, legislatif, organisasi, lembaga, dan institusi dilakukan oleh Pengurus Besar PGRI dengan prinsip kemitrasejajaran.</a:t>
            </a:r>
          </a:p>
          <a:p>
            <a:pPr algn="l">
              <a:lnSpc>
                <a:spcPts val="4499"/>
              </a:lnSpc>
            </a:pPr>
            <a:r>
              <a:rPr lang="en-US" sz="2499">
                <a:solidFill>
                  <a:srgbClr val="23403D"/>
                </a:solidFill>
                <a:latin typeface="TT Norms"/>
                <a:ea typeface="TT Norms"/>
                <a:cs typeface="TT Norms"/>
                <a:sym typeface="TT Norms"/>
              </a:rPr>
              <a:t>Kerjasama Pengurus Besar PGRI dengan mitra dalam dan luar negeri sebagaimana dimaksud pada ayat (1) dilakukan dengan atau tanpa adanya nota kesepahaman (MoU).</a:t>
            </a:r>
          </a:p>
          <a:p>
            <a:pPr algn="l">
              <a:lnSpc>
                <a:spcPts val="4499"/>
              </a:lnSpc>
            </a:pPr>
            <a:r>
              <a:rPr lang="en-US" sz="2499">
                <a:solidFill>
                  <a:srgbClr val="23403D"/>
                </a:solidFill>
                <a:latin typeface="TT Norms"/>
                <a:ea typeface="TT Norms"/>
                <a:cs typeface="TT Norms"/>
                <a:sym typeface="TT Norms"/>
              </a:rPr>
              <a:t>Kerjasama dengan mitra luar negeri harus dilakukan oleh Pengurus Besar PGRI, kecuali untuk hal-hal teknis kegiatan yang sudah ditandatangani nota kesepahamannya oleh Pengurus Besar PGRI.</a:t>
            </a:r>
          </a:p>
          <a:p>
            <a:pPr algn="l">
              <a:lnSpc>
                <a:spcPts val="4499"/>
              </a:lnSpc>
            </a:pPr>
            <a:r>
              <a:rPr lang="en-US" sz="2499">
                <a:solidFill>
                  <a:srgbClr val="23403D"/>
                </a:solidFill>
                <a:latin typeface="TT Norms"/>
                <a:ea typeface="TT Norms"/>
                <a:cs typeface="TT Norms"/>
                <a:sym typeface="TT Norms"/>
              </a:rPr>
              <a:t>Kegiatan-kegiatan yang dilakukan sebagai realisasi kerjasama dengan organisasi dan lembaga luar negeri harus dihadiri anggota Pengurus Besar PGRI yang ditugaskan untuk kegiatan dimaksud.</a:t>
            </a:r>
          </a:p>
        </p:txBody>
      </p:sp>
      <p:sp>
        <p:nvSpPr>
          <p:cNvPr name="TextBox 25" id="25"/>
          <p:cNvSpPr txBox="true"/>
          <p:nvPr/>
        </p:nvSpPr>
        <p:spPr>
          <a:xfrm rot="0">
            <a:off x="799668" y="3293110"/>
            <a:ext cx="572364" cy="4438948"/>
          </a:xfrm>
          <a:prstGeom prst="rect">
            <a:avLst/>
          </a:prstGeom>
        </p:spPr>
        <p:txBody>
          <a:bodyPr anchor="t" rtlCol="false" tIns="0" lIns="0" bIns="0" rIns="0">
            <a:spAutoFit/>
          </a:bodyPr>
          <a:lstStyle/>
          <a:p>
            <a:pPr algn="l">
              <a:lnSpc>
                <a:spcPts val="4499"/>
              </a:lnSpc>
            </a:pPr>
            <a:r>
              <a:rPr lang="en-US" sz="2499">
                <a:solidFill>
                  <a:srgbClr val="23403D"/>
                </a:solidFill>
                <a:latin typeface="TT Norms"/>
                <a:ea typeface="TT Norms"/>
                <a:cs typeface="TT Norms"/>
                <a:sym typeface="TT Norms"/>
              </a:rPr>
              <a:t>(1)</a:t>
            </a:r>
          </a:p>
          <a:p>
            <a:pPr algn="l">
              <a:lnSpc>
                <a:spcPts val="4499"/>
              </a:lnSpc>
            </a:pPr>
          </a:p>
          <a:p>
            <a:pPr algn="l">
              <a:lnSpc>
                <a:spcPts val="4499"/>
              </a:lnSpc>
            </a:pPr>
            <a:r>
              <a:rPr lang="en-US" sz="2499">
                <a:solidFill>
                  <a:srgbClr val="23403D"/>
                </a:solidFill>
                <a:latin typeface="TT Norms"/>
                <a:ea typeface="TT Norms"/>
                <a:cs typeface="TT Norms"/>
                <a:sym typeface="TT Norms"/>
              </a:rPr>
              <a:t>(2)</a:t>
            </a:r>
          </a:p>
          <a:p>
            <a:pPr algn="l">
              <a:lnSpc>
                <a:spcPts val="4499"/>
              </a:lnSpc>
            </a:pPr>
          </a:p>
          <a:p>
            <a:pPr algn="l">
              <a:lnSpc>
                <a:spcPts val="4499"/>
              </a:lnSpc>
            </a:pPr>
            <a:r>
              <a:rPr lang="en-US" sz="2499">
                <a:solidFill>
                  <a:srgbClr val="23403D"/>
                </a:solidFill>
                <a:latin typeface="TT Norms"/>
                <a:ea typeface="TT Norms"/>
                <a:cs typeface="TT Norms"/>
                <a:sym typeface="TT Norms"/>
              </a:rPr>
              <a:t>(3)</a:t>
            </a:r>
          </a:p>
          <a:p>
            <a:pPr algn="l">
              <a:lnSpc>
                <a:spcPts val="4499"/>
              </a:lnSpc>
            </a:pPr>
          </a:p>
          <a:p>
            <a:pPr algn="l">
              <a:lnSpc>
                <a:spcPts val="4499"/>
              </a:lnSpc>
            </a:pPr>
            <a:r>
              <a:rPr lang="en-US" sz="2499">
                <a:solidFill>
                  <a:srgbClr val="23403D"/>
                </a:solidFill>
                <a:latin typeface="TT Norms"/>
                <a:ea typeface="TT Norms"/>
                <a:cs typeface="TT Norms"/>
                <a:sym typeface="TT Norms"/>
              </a:rPr>
              <a:t>(4)</a:t>
            </a:r>
          </a:p>
          <a:p>
            <a:pPr algn="l">
              <a:lnSpc>
                <a:spcPts val="4499"/>
              </a:lnSpc>
            </a:pPr>
          </a:p>
        </p:txBody>
      </p:sp>
      <p:sp>
        <p:nvSpPr>
          <p:cNvPr name="TextBox 26" id="26"/>
          <p:cNvSpPr txBox="true"/>
          <p:nvPr/>
        </p:nvSpPr>
        <p:spPr>
          <a:xfrm rot="0">
            <a:off x="7368991" y="288327"/>
            <a:ext cx="10854037" cy="954405"/>
          </a:xfrm>
          <a:prstGeom prst="rect">
            <a:avLst/>
          </a:prstGeom>
        </p:spPr>
        <p:txBody>
          <a:bodyPr anchor="t" rtlCol="false" tIns="0" lIns="0" bIns="0" rIns="0">
            <a:spAutoFit/>
          </a:bodyPr>
          <a:lstStyle/>
          <a:p>
            <a:pPr algn="ctr">
              <a:lnSpc>
                <a:spcPts val="3794"/>
              </a:lnSpc>
            </a:pPr>
            <a:r>
              <a:rPr lang="en-US" b="true" sz="3300">
                <a:solidFill>
                  <a:srgbClr val="FFFFFF"/>
                </a:solidFill>
                <a:latin typeface="TT Norms Bold"/>
                <a:ea typeface="TT Norms Bold"/>
                <a:cs typeface="TT Norms Bold"/>
                <a:sym typeface="TT Norms Bold"/>
              </a:rPr>
              <a:t>BAB III</a:t>
            </a:r>
          </a:p>
          <a:p>
            <a:pPr algn="ctr">
              <a:lnSpc>
                <a:spcPts val="3794"/>
              </a:lnSpc>
            </a:pPr>
            <a:r>
              <a:rPr lang="en-US" b="true" sz="3300">
                <a:solidFill>
                  <a:srgbClr val="FFFFFF"/>
                </a:solidFill>
                <a:latin typeface="TT Norms Bold"/>
                <a:ea typeface="TT Norms Bold"/>
                <a:cs typeface="TT Norms Bold"/>
                <a:sym typeface="TT Norms Bold"/>
              </a:rPr>
              <a:t>HUBUNGAN TATA KERJA PENGURUS BESAR PGRI</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82066"/>
            <a:ext cx="18171342" cy="1488977"/>
          </a:xfrm>
          <a:custGeom>
            <a:avLst/>
            <a:gdLst/>
            <a:ahLst/>
            <a:cxnLst/>
            <a:rect r="r" b="b" t="t" l="l"/>
            <a:pathLst>
              <a:path h="1488977" w="18171342">
                <a:moveTo>
                  <a:pt x="0" y="0"/>
                </a:moveTo>
                <a:lnTo>
                  <a:pt x="18171342" y="0"/>
                </a:lnTo>
                <a:lnTo>
                  <a:pt x="18171342" y="1488978"/>
                </a:lnTo>
                <a:lnTo>
                  <a:pt x="0" y="1488978"/>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503010" y="-853458"/>
            <a:ext cx="10647010" cy="2796275"/>
            <a:chOff x="0" y="0"/>
            <a:chExt cx="1876313" cy="492785"/>
          </a:xfrm>
        </p:grpSpPr>
        <p:sp>
          <p:nvSpPr>
            <p:cNvPr name="Freeform 7" id="7"/>
            <p:cNvSpPr/>
            <p:nvPr/>
          </p:nvSpPr>
          <p:spPr>
            <a:xfrm flipH="false" flipV="false" rot="0">
              <a:off x="15997" y="3793"/>
              <a:ext cx="1844318" cy="488992"/>
            </a:xfrm>
            <a:custGeom>
              <a:avLst/>
              <a:gdLst/>
              <a:ahLst/>
              <a:cxnLst/>
              <a:rect r="r" b="b" t="t" l="l"/>
              <a:pathLst>
                <a:path h="488992" w="1844318">
                  <a:moveTo>
                    <a:pt x="941472" y="6351"/>
                  </a:moveTo>
                  <a:lnTo>
                    <a:pt x="1841004" y="478848"/>
                  </a:lnTo>
                  <a:cubicBezTo>
                    <a:pt x="1843195" y="479999"/>
                    <a:pt x="1844318" y="482497"/>
                    <a:pt x="1843726" y="484900"/>
                  </a:cubicBezTo>
                  <a:cubicBezTo>
                    <a:pt x="1843133" y="487303"/>
                    <a:pt x="1840977" y="488992"/>
                    <a:pt x="1838501" y="488992"/>
                  </a:cubicBezTo>
                  <a:lnTo>
                    <a:pt x="5817" y="488992"/>
                  </a:lnTo>
                  <a:cubicBezTo>
                    <a:pt x="3342" y="488992"/>
                    <a:pt x="1186" y="487303"/>
                    <a:pt x="593" y="484900"/>
                  </a:cubicBezTo>
                  <a:cubicBezTo>
                    <a:pt x="0" y="482497"/>
                    <a:pt x="1124" y="479999"/>
                    <a:pt x="3315" y="478848"/>
                  </a:cubicBezTo>
                  <a:lnTo>
                    <a:pt x="902847" y="6351"/>
                  </a:lnTo>
                  <a:cubicBezTo>
                    <a:pt x="914939" y="0"/>
                    <a:pt x="929380" y="0"/>
                    <a:pt x="941472" y="6351"/>
                  </a:cubicBezTo>
                  <a:close/>
                </a:path>
              </a:pathLst>
            </a:custGeom>
            <a:solidFill>
              <a:srgbClr val="A02321">
                <a:alpha val="89804"/>
              </a:srgbClr>
            </a:solidFill>
          </p:spPr>
        </p:sp>
        <p:sp>
          <p:nvSpPr>
            <p:cNvPr name="TextBox 8" id="8"/>
            <p:cNvSpPr txBox="true"/>
            <p:nvPr/>
          </p:nvSpPr>
          <p:spPr>
            <a:xfrm>
              <a:off x="293174" y="162118"/>
              <a:ext cx="1289965" cy="295468"/>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5765951" y="-420021"/>
            <a:ext cx="14711142" cy="1925752"/>
            <a:chOff x="0" y="0"/>
            <a:chExt cx="1477010" cy="193347"/>
          </a:xfrm>
        </p:grpSpPr>
        <p:sp>
          <p:nvSpPr>
            <p:cNvPr name="Freeform 18" id="18"/>
            <p:cNvSpPr/>
            <p:nvPr/>
          </p:nvSpPr>
          <p:spPr>
            <a:xfrm flipH="false" flipV="false" rot="0">
              <a:off x="8970" y="0"/>
              <a:ext cx="1459070" cy="193347"/>
            </a:xfrm>
            <a:custGeom>
              <a:avLst/>
              <a:gdLst/>
              <a:ahLst/>
              <a:cxnLst/>
              <a:rect r="r" b="b" t="t" l="l"/>
              <a:pathLst>
                <a:path h="193347" w="1459070">
                  <a:moveTo>
                    <a:pt x="1249052" y="0"/>
                  </a:moveTo>
                  <a:lnTo>
                    <a:pt x="6818" y="0"/>
                  </a:lnTo>
                  <a:cubicBezTo>
                    <a:pt x="4237" y="0"/>
                    <a:pt x="1916" y="1572"/>
                    <a:pt x="958" y="3968"/>
                  </a:cubicBezTo>
                  <a:cubicBezTo>
                    <a:pt x="0" y="6365"/>
                    <a:pt x="598" y="9104"/>
                    <a:pt x="2468" y="10883"/>
                  </a:cubicBezTo>
                  <a:lnTo>
                    <a:pt x="182792" y="182464"/>
                  </a:lnTo>
                  <a:cubicBezTo>
                    <a:pt x="190135" y="189451"/>
                    <a:pt x="199883" y="193347"/>
                    <a:pt x="210018" y="193347"/>
                  </a:cubicBezTo>
                  <a:lnTo>
                    <a:pt x="1452252" y="193347"/>
                  </a:lnTo>
                  <a:cubicBezTo>
                    <a:pt x="1454833" y="193347"/>
                    <a:pt x="1457154" y="191775"/>
                    <a:pt x="1458112" y="189378"/>
                  </a:cubicBezTo>
                  <a:cubicBezTo>
                    <a:pt x="1459070" y="186982"/>
                    <a:pt x="1458472" y="184243"/>
                    <a:pt x="1456602" y="182464"/>
                  </a:cubicBezTo>
                  <a:lnTo>
                    <a:pt x="1276277" y="10883"/>
                  </a:lnTo>
                  <a:cubicBezTo>
                    <a:pt x="1268935" y="3896"/>
                    <a:pt x="1259187" y="0"/>
                    <a:pt x="1249052" y="0"/>
                  </a:cubicBezTo>
                  <a:close/>
                </a:path>
              </a:pathLst>
            </a:custGeom>
            <a:solidFill>
              <a:srgbClr val="1D7363"/>
            </a:solidFill>
          </p:spPr>
        </p:sp>
        <p:sp>
          <p:nvSpPr>
            <p:cNvPr name="TextBox 19" id="19"/>
            <p:cNvSpPr txBox="true"/>
            <p:nvPr/>
          </p:nvSpPr>
          <p:spPr>
            <a:xfrm>
              <a:off x="101600" y="-66675"/>
              <a:ext cx="1273810"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55618" y="2388374"/>
            <a:ext cx="17605574" cy="487755"/>
          </a:xfrm>
          <a:prstGeom prst="rect">
            <a:avLst/>
          </a:prstGeom>
        </p:spPr>
        <p:txBody>
          <a:bodyPr anchor="t" rtlCol="false" tIns="0" lIns="0" bIns="0" rIns="0">
            <a:spAutoFit/>
          </a:bodyPr>
          <a:lstStyle/>
          <a:p>
            <a:pPr algn="ctr">
              <a:lnSpc>
                <a:spcPts val="4049"/>
              </a:lnSpc>
            </a:pPr>
            <a:r>
              <a:rPr lang="en-US" b="true" sz="2699">
                <a:solidFill>
                  <a:srgbClr val="23403D"/>
                </a:solidFill>
                <a:latin typeface="TT Norms Bold"/>
                <a:ea typeface="TT Norms Bold"/>
                <a:cs typeface="TT Norms Bold"/>
                <a:sym typeface="TT Norms Bold"/>
              </a:rPr>
              <a:t>Pasal 31</a:t>
            </a:r>
          </a:p>
        </p:txBody>
      </p:sp>
      <p:sp>
        <p:nvSpPr>
          <p:cNvPr name="TextBox 23" id="23"/>
          <p:cNvSpPr txBox="true"/>
          <p:nvPr/>
        </p:nvSpPr>
        <p:spPr>
          <a:xfrm rot="0">
            <a:off x="1446506" y="3197186"/>
            <a:ext cx="15852222" cy="2906659"/>
          </a:xfrm>
          <a:prstGeom prst="rect">
            <a:avLst/>
          </a:prstGeom>
        </p:spPr>
        <p:txBody>
          <a:bodyPr anchor="t" rtlCol="false" tIns="0" lIns="0" bIns="0" rIns="0">
            <a:spAutoFit/>
          </a:bodyPr>
          <a:lstStyle/>
          <a:p>
            <a:pPr algn="l">
              <a:lnSpc>
                <a:spcPts val="4679"/>
              </a:lnSpc>
            </a:pPr>
            <a:r>
              <a:rPr lang="en-US" sz="2599">
                <a:solidFill>
                  <a:srgbClr val="23403D"/>
                </a:solidFill>
                <a:latin typeface="TT Norms"/>
                <a:ea typeface="TT Norms"/>
                <a:cs typeface="TT Norms"/>
                <a:sym typeface="TT Norms"/>
              </a:rPr>
              <a:t>Hal-hal yang belum diatur dalam keputusan ini akan diatur lebih lanjut.</a:t>
            </a:r>
          </a:p>
          <a:p>
            <a:pPr algn="l">
              <a:lnSpc>
                <a:spcPts val="4679"/>
              </a:lnSpc>
            </a:pPr>
            <a:r>
              <a:rPr lang="en-US" sz="2599">
                <a:solidFill>
                  <a:srgbClr val="23403D"/>
                </a:solidFill>
                <a:latin typeface="TT Norms"/>
                <a:ea typeface="TT Norms"/>
                <a:cs typeface="TT Norms"/>
                <a:sym typeface="TT Norms"/>
              </a:rPr>
              <a:t>Apabila ternyata terdapat kekeliruan dalam keputusan ini, akan diperbaiki sebagaimana mestinya.</a:t>
            </a:r>
          </a:p>
          <a:p>
            <a:pPr algn="l">
              <a:lnSpc>
                <a:spcPts val="4679"/>
              </a:lnSpc>
            </a:pPr>
            <a:r>
              <a:rPr lang="en-US" sz="2599">
                <a:solidFill>
                  <a:srgbClr val="23403D"/>
                </a:solidFill>
                <a:latin typeface="TT Norms"/>
                <a:ea typeface="TT Norms"/>
                <a:cs typeface="TT Norms"/>
                <a:sym typeface="TT Norms"/>
              </a:rPr>
              <a:t>Dengan berlakunya keputusan ini, maka Keputusan Pengurus Besar PGRI Nomor 20/PB/XXII/PGRI/2019 dan semua keputusan yang bertentangan dengan keputusan ini dinyatakan tidak berlaku.</a:t>
            </a:r>
          </a:p>
          <a:p>
            <a:pPr algn="l">
              <a:lnSpc>
                <a:spcPts val="4679"/>
              </a:lnSpc>
            </a:pPr>
            <a:r>
              <a:rPr lang="en-US" sz="2599">
                <a:solidFill>
                  <a:srgbClr val="23403D"/>
                </a:solidFill>
                <a:latin typeface="TT Norms"/>
                <a:ea typeface="TT Norms"/>
                <a:cs typeface="TT Norms"/>
                <a:sym typeface="TT Norms"/>
              </a:rPr>
              <a:t>Keputusan ini berlaku sejak ditetapkan.</a:t>
            </a:r>
          </a:p>
        </p:txBody>
      </p:sp>
      <p:sp>
        <p:nvSpPr>
          <p:cNvPr name="TextBox 24" id="24"/>
          <p:cNvSpPr txBox="true"/>
          <p:nvPr/>
        </p:nvSpPr>
        <p:spPr>
          <a:xfrm rot="0">
            <a:off x="799668" y="3187661"/>
            <a:ext cx="572364" cy="2906659"/>
          </a:xfrm>
          <a:prstGeom prst="rect">
            <a:avLst/>
          </a:prstGeom>
        </p:spPr>
        <p:txBody>
          <a:bodyPr anchor="t" rtlCol="false" tIns="0" lIns="0" bIns="0" rIns="0">
            <a:spAutoFit/>
          </a:bodyPr>
          <a:lstStyle/>
          <a:p>
            <a:pPr algn="l">
              <a:lnSpc>
                <a:spcPts val="4679"/>
              </a:lnSpc>
            </a:pPr>
            <a:r>
              <a:rPr lang="en-US" sz="2599">
                <a:solidFill>
                  <a:srgbClr val="23403D"/>
                </a:solidFill>
                <a:latin typeface="TT Norms"/>
                <a:ea typeface="TT Norms"/>
                <a:cs typeface="TT Norms"/>
                <a:sym typeface="TT Norms"/>
              </a:rPr>
              <a:t>(1)</a:t>
            </a:r>
          </a:p>
          <a:p>
            <a:pPr algn="l">
              <a:lnSpc>
                <a:spcPts val="4679"/>
              </a:lnSpc>
            </a:pPr>
            <a:r>
              <a:rPr lang="en-US" sz="2599">
                <a:solidFill>
                  <a:srgbClr val="23403D"/>
                </a:solidFill>
                <a:latin typeface="TT Norms"/>
                <a:ea typeface="TT Norms"/>
                <a:cs typeface="TT Norms"/>
                <a:sym typeface="TT Norms"/>
              </a:rPr>
              <a:t>(2)</a:t>
            </a:r>
          </a:p>
          <a:p>
            <a:pPr algn="l">
              <a:lnSpc>
                <a:spcPts val="4679"/>
              </a:lnSpc>
            </a:pPr>
            <a:r>
              <a:rPr lang="en-US" sz="2599">
                <a:solidFill>
                  <a:srgbClr val="23403D"/>
                </a:solidFill>
                <a:latin typeface="TT Norms"/>
                <a:ea typeface="TT Norms"/>
                <a:cs typeface="TT Norms"/>
                <a:sym typeface="TT Norms"/>
              </a:rPr>
              <a:t>(3)</a:t>
            </a:r>
          </a:p>
          <a:p>
            <a:pPr algn="l">
              <a:lnSpc>
                <a:spcPts val="4679"/>
              </a:lnSpc>
            </a:pPr>
          </a:p>
          <a:p>
            <a:pPr algn="l">
              <a:lnSpc>
                <a:spcPts val="4679"/>
              </a:lnSpc>
            </a:pPr>
            <a:r>
              <a:rPr lang="en-US" sz="2599">
                <a:solidFill>
                  <a:srgbClr val="23403D"/>
                </a:solidFill>
                <a:latin typeface="TT Norms"/>
                <a:ea typeface="TT Norms"/>
                <a:cs typeface="TT Norms"/>
                <a:sym typeface="TT Norms"/>
              </a:rPr>
              <a:t>(4)</a:t>
            </a:r>
          </a:p>
        </p:txBody>
      </p:sp>
      <p:sp>
        <p:nvSpPr>
          <p:cNvPr name="TextBox 25" id="25"/>
          <p:cNvSpPr txBox="true"/>
          <p:nvPr/>
        </p:nvSpPr>
        <p:spPr>
          <a:xfrm rot="0">
            <a:off x="7368991" y="288327"/>
            <a:ext cx="10854037" cy="954405"/>
          </a:xfrm>
          <a:prstGeom prst="rect">
            <a:avLst/>
          </a:prstGeom>
        </p:spPr>
        <p:txBody>
          <a:bodyPr anchor="t" rtlCol="false" tIns="0" lIns="0" bIns="0" rIns="0">
            <a:spAutoFit/>
          </a:bodyPr>
          <a:lstStyle/>
          <a:p>
            <a:pPr algn="ctr">
              <a:lnSpc>
                <a:spcPts val="3794"/>
              </a:lnSpc>
            </a:pPr>
            <a:r>
              <a:rPr lang="en-US" b="true" sz="3300">
                <a:solidFill>
                  <a:srgbClr val="FFFFFF"/>
                </a:solidFill>
                <a:latin typeface="TT Norms Bold"/>
                <a:ea typeface="TT Norms Bold"/>
                <a:cs typeface="TT Norms Bold"/>
                <a:sym typeface="TT Norms Bold"/>
              </a:rPr>
              <a:t>BAB IV</a:t>
            </a:r>
          </a:p>
          <a:p>
            <a:pPr algn="ctr">
              <a:lnSpc>
                <a:spcPts val="3794"/>
              </a:lnSpc>
            </a:pPr>
            <a:r>
              <a:rPr lang="en-US" b="true" sz="3300">
                <a:solidFill>
                  <a:srgbClr val="FFFFFF"/>
                </a:solidFill>
                <a:latin typeface="TT Norms Bold"/>
                <a:ea typeface="TT Norms Bold"/>
                <a:cs typeface="TT Norms Bold"/>
                <a:sym typeface="TT Norms Bold"/>
              </a:rPr>
              <a:t>P E N U T U P</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248943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3</a:t>
            </a:r>
          </a:p>
          <a:p>
            <a:pPr algn="ctr">
              <a:lnSpc>
                <a:spcPts val="1249"/>
              </a:lnSpc>
            </a:pPr>
            <a:r>
              <a:rPr lang="en-US" b="true" sz="2499">
                <a:solidFill>
                  <a:srgbClr val="23403D"/>
                </a:solidFill>
                <a:latin typeface="TT Norms Bold"/>
                <a:ea typeface="TT Norms Bold"/>
                <a:cs typeface="TT Norms Bold"/>
                <a:sym typeface="TT Norms Bold"/>
              </a:rPr>
              <a:t>Ketua Umum</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749210" y="2438944"/>
            <a:ext cx="17538790"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Ketua Umum mempunyai tugas memimpin Pengurus Besar PGRI, merencanakan, mengatur, mengkoordinasikan, membina, mengendalikan, memutuskan, mengevaluasi, me</a:t>
            </a:r>
            <a:r>
              <a:rPr lang="en-US" sz="2299">
                <a:solidFill>
                  <a:srgbClr val="23403D"/>
                </a:solidFill>
                <a:latin typeface="TT Norms"/>
                <a:ea typeface="TT Norms"/>
                <a:cs typeface="TT Norms"/>
                <a:sym typeface="TT Norms"/>
              </a:rPr>
              <a:t>rekomendasikan dan mengusulkan pelaksanaan tugas Pengurus Besar PGRI berdasarkan AD/ART PGRI.</a:t>
            </a:r>
          </a:p>
          <a:p>
            <a:pPr algn="l">
              <a:lnSpc>
                <a:spcPts val="4162"/>
              </a:lnSpc>
            </a:pPr>
            <a:r>
              <a:rPr lang="en-US" sz="2299">
                <a:solidFill>
                  <a:srgbClr val="23403D"/>
                </a:solidFill>
                <a:latin typeface="TT Norms"/>
                <a:ea typeface="TT Norms"/>
                <a:cs typeface="TT Norms"/>
                <a:sym typeface="TT Norms"/>
              </a:rPr>
              <a:t>Berdasarkan tugas sebagaimana dimaksud pada ayat (1), Ketua Umum mempunyai fungsi :</a:t>
            </a:r>
          </a:p>
        </p:txBody>
      </p:sp>
      <p:sp>
        <p:nvSpPr>
          <p:cNvPr name="TextBox 26" id="26"/>
          <p:cNvSpPr txBox="true"/>
          <p:nvPr/>
        </p:nvSpPr>
        <p:spPr>
          <a:xfrm rot="0">
            <a:off x="342675" y="2438944"/>
            <a:ext cx="572364" cy="30984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(1)</a:t>
            </a:r>
          </a:p>
          <a:p>
            <a:pPr algn="l">
              <a:lnSpc>
                <a:spcPts val="4162"/>
              </a:lnSpc>
            </a:pPr>
          </a:p>
          <a:p>
            <a:pPr algn="l">
              <a:lnSpc>
                <a:spcPts val="4162"/>
              </a:lnSpc>
            </a:pPr>
          </a:p>
          <a:p>
            <a:pPr algn="l">
              <a:lnSpc>
                <a:spcPts val="4162"/>
              </a:lnSpc>
            </a:pPr>
            <a:r>
              <a:rPr lang="en-US" sz="2299">
                <a:solidFill>
                  <a:srgbClr val="23403D"/>
                </a:solidFill>
                <a:latin typeface="TT Norms"/>
                <a:ea typeface="TT Norms"/>
                <a:cs typeface="TT Norms"/>
                <a:sym typeface="TT Norms"/>
              </a:rPr>
              <a:t>(2)</a:t>
            </a:r>
          </a:p>
          <a:p>
            <a:pPr algn="l">
              <a:lnSpc>
                <a:spcPts val="4162"/>
              </a:lnSpc>
            </a:pPr>
          </a:p>
          <a:p>
            <a:pPr algn="l">
              <a:lnSpc>
                <a:spcPts val="4162"/>
              </a:lnSpc>
            </a:pPr>
          </a:p>
        </p:txBody>
      </p:sp>
      <p:sp>
        <p:nvSpPr>
          <p:cNvPr name="TextBox 27" id="27"/>
          <p:cNvSpPr txBox="true"/>
          <p:nvPr/>
        </p:nvSpPr>
        <p:spPr>
          <a:xfrm rot="0">
            <a:off x="749210" y="4413413"/>
            <a:ext cx="572364" cy="51939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a.</a:t>
            </a:r>
          </a:p>
          <a:p>
            <a:pPr algn="l">
              <a:lnSpc>
                <a:spcPts val="4162"/>
              </a:lnSpc>
            </a:pPr>
            <a:r>
              <a:rPr lang="en-US" sz="2299">
                <a:solidFill>
                  <a:srgbClr val="23403D"/>
                </a:solidFill>
                <a:latin typeface="TT Norms"/>
                <a:ea typeface="TT Norms"/>
                <a:cs typeface="TT Norms"/>
                <a:sym typeface="TT Norms"/>
              </a:rPr>
              <a:t>b.</a:t>
            </a:r>
          </a:p>
          <a:p>
            <a:pPr algn="l">
              <a:lnSpc>
                <a:spcPts val="4162"/>
              </a:lnSpc>
            </a:pPr>
            <a:r>
              <a:rPr lang="en-US" sz="2299">
                <a:solidFill>
                  <a:srgbClr val="23403D"/>
                </a:solidFill>
                <a:latin typeface="TT Norms"/>
                <a:ea typeface="TT Norms"/>
                <a:cs typeface="TT Norms"/>
                <a:sym typeface="TT Norms"/>
              </a:rPr>
              <a:t>c.</a:t>
            </a:r>
          </a:p>
          <a:p>
            <a:pPr algn="l">
              <a:lnSpc>
                <a:spcPts val="4162"/>
              </a:lnSpc>
            </a:pPr>
            <a:r>
              <a:rPr lang="en-US" sz="2299">
                <a:solidFill>
                  <a:srgbClr val="23403D"/>
                </a:solidFill>
                <a:latin typeface="TT Norms"/>
                <a:ea typeface="TT Norms"/>
                <a:cs typeface="TT Norms"/>
                <a:sym typeface="TT Norms"/>
              </a:rPr>
              <a:t>d.</a:t>
            </a:r>
          </a:p>
          <a:p>
            <a:pPr algn="l">
              <a:lnSpc>
                <a:spcPts val="4162"/>
              </a:lnSpc>
            </a:pPr>
            <a:r>
              <a:rPr lang="en-US" sz="2299">
                <a:solidFill>
                  <a:srgbClr val="23403D"/>
                </a:solidFill>
                <a:latin typeface="TT Norms"/>
                <a:ea typeface="TT Norms"/>
                <a:cs typeface="TT Norms"/>
                <a:sym typeface="TT Norms"/>
              </a:rPr>
              <a:t>e.</a:t>
            </a:r>
          </a:p>
          <a:p>
            <a:pPr algn="l">
              <a:lnSpc>
                <a:spcPts val="4162"/>
              </a:lnSpc>
            </a:pPr>
          </a:p>
          <a:p>
            <a:pPr algn="l">
              <a:lnSpc>
                <a:spcPts val="4162"/>
              </a:lnSpc>
            </a:pPr>
            <a:r>
              <a:rPr lang="en-US" sz="2299">
                <a:solidFill>
                  <a:srgbClr val="23403D"/>
                </a:solidFill>
                <a:latin typeface="TT Norms"/>
                <a:ea typeface="TT Norms"/>
                <a:cs typeface="TT Norms"/>
                <a:sym typeface="TT Norms"/>
              </a:rPr>
              <a:t>f.</a:t>
            </a:r>
          </a:p>
          <a:p>
            <a:pPr algn="l">
              <a:lnSpc>
                <a:spcPts val="4162"/>
              </a:lnSpc>
            </a:pPr>
          </a:p>
          <a:p>
            <a:pPr algn="l">
              <a:lnSpc>
                <a:spcPts val="4162"/>
              </a:lnSpc>
            </a:pPr>
            <a:r>
              <a:rPr lang="en-US" sz="2299">
                <a:solidFill>
                  <a:srgbClr val="23403D"/>
                </a:solidFill>
                <a:latin typeface="TT Norms"/>
                <a:ea typeface="TT Norms"/>
                <a:cs typeface="TT Norms"/>
                <a:sym typeface="TT Norms"/>
              </a:rPr>
              <a:t>g.</a:t>
            </a:r>
          </a:p>
          <a:p>
            <a:pPr algn="l">
              <a:lnSpc>
                <a:spcPts val="4162"/>
              </a:lnSpc>
            </a:pPr>
            <a:r>
              <a:rPr lang="en-US" sz="2299">
                <a:solidFill>
                  <a:srgbClr val="23403D"/>
                </a:solidFill>
                <a:latin typeface="TT Norms"/>
                <a:ea typeface="TT Norms"/>
                <a:cs typeface="TT Norms"/>
                <a:sym typeface="TT Norms"/>
              </a:rPr>
              <a:t>h.</a:t>
            </a:r>
          </a:p>
        </p:txBody>
      </p:sp>
      <p:sp>
        <p:nvSpPr>
          <p:cNvPr name="TextBox 28" id="28"/>
          <p:cNvSpPr txBox="true"/>
          <p:nvPr/>
        </p:nvSpPr>
        <p:spPr>
          <a:xfrm rot="0">
            <a:off x="1116208" y="4413413"/>
            <a:ext cx="17171792" cy="51939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merencanakan kebijakan, pengendalian, pembinaan, pembaharuan dan pengembangan organisasi pada semua tingkatan;</a:t>
            </a:r>
          </a:p>
          <a:p>
            <a:pPr algn="l">
              <a:lnSpc>
                <a:spcPts val="4162"/>
              </a:lnSpc>
            </a:pPr>
            <a:r>
              <a:rPr lang="en-US" sz="2299">
                <a:solidFill>
                  <a:srgbClr val="23403D"/>
                </a:solidFill>
                <a:latin typeface="TT Norms"/>
                <a:ea typeface="TT Norms"/>
                <a:cs typeface="TT Norms"/>
                <a:sym typeface="TT Norms"/>
              </a:rPr>
              <a:t>melaksanakan pemberdayaan pengurus dalam merumuskan, melaksanakan dan mengevaluasi kebijakan organisasi;</a:t>
            </a:r>
          </a:p>
          <a:p>
            <a:pPr algn="l">
              <a:lnSpc>
                <a:spcPts val="4162"/>
              </a:lnSpc>
            </a:pPr>
            <a:r>
              <a:rPr lang="en-US" sz="2299">
                <a:solidFill>
                  <a:srgbClr val="23403D"/>
                </a:solidFill>
                <a:latin typeface="TT Norms"/>
                <a:ea typeface="TT Norms"/>
                <a:cs typeface="TT Norms"/>
                <a:sym typeface="TT Norms"/>
              </a:rPr>
              <a:t>membina penyelenggaraan administrasi kegiatan meliputi kegiatan pengumpulan dan analisis data, merumuskan program, memberikan pengarahan dan petunjuk pelaksanaan kegiatan;</a:t>
            </a:r>
          </a:p>
          <a:p>
            <a:pPr algn="l">
              <a:lnSpc>
                <a:spcPts val="4162"/>
              </a:lnSpc>
            </a:pPr>
            <a:r>
              <a:rPr lang="en-US" sz="2299">
                <a:solidFill>
                  <a:srgbClr val="23403D"/>
                </a:solidFill>
                <a:latin typeface="TT Norms"/>
                <a:ea typeface="TT Norms"/>
                <a:cs typeface="TT Norms"/>
                <a:sym typeface="TT Norms"/>
              </a:rPr>
              <a:t>mengatur layanan organisasi meliputi layanan kepada anggota PGRI, guru, pendidik, tenaga kependidikan, dan masyarakat pendidikan;</a:t>
            </a:r>
          </a:p>
          <a:p>
            <a:pPr algn="l">
              <a:lnSpc>
                <a:spcPts val="4162"/>
              </a:lnSpc>
            </a:pPr>
            <a:r>
              <a:rPr lang="en-US" sz="2299">
                <a:solidFill>
                  <a:srgbClr val="23403D"/>
                </a:solidFill>
                <a:latin typeface="TT Norms"/>
                <a:ea typeface="TT Norms"/>
                <a:cs typeface="TT Norms"/>
                <a:sym typeface="TT Norms"/>
              </a:rPr>
              <a:t>memperluas kerja sama dengan pemerintah, pemerintah daerah, legislatif, instansi dan lembaga pada tataran nasional, regional, maupun internasional;</a:t>
            </a:r>
          </a:p>
          <a:p>
            <a:pPr algn="l">
              <a:lnSpc>
                <a:spcPts val="4162"/>
              </a:lnSpc>
            </a:pPr>
            <a:r>
              <a:rPr lang="en-US" sz="2299">
                <a:solidFill>
                  <a:srgbClr val="23403D"/>
                </a:solidFill>
                <a:latin typeface="TT Norms"/>
                <a:ea typeface="TT Norms"/>
                <a:cs typeface="TT Norms"/>
                <a:sym typeface="TT Norms"/>
              </a:rPr>
              <a:t>melaksanakan evaluasi, p</a:t>
            </a:r>
            <a:r>
              <a:rPr lang="en-US" sz="2299">
                <a:solidFill>
                  <a:srgbClr val="23403D"/>
                </a:solidFill>
                <a:latin typeface="TT Norms"/>
                <a:ea typeface="TT Norms"/>
                <a:cs typeface="TT Norms"/>
                <a:sym typeface="TT Norms"/>
              </a:rPr>
              <a:t>engendalian, dan pengawasan pelaksanaan tugas di lingkungan Pengurus Besar PGRI; dan</a:t>
            </a:r>
          </a:p>
          <a:p>
            <a:pPr algn="l">
              <a:lnSpc>
                <a:spcPts val="4162"/>
              </a:lnSpc>
            </a:pPr>
            <a:r>
              <a:rPr lang="en-US" sz="2299">
                <a:solidFill>
                  <a:srgbClr val="23403D"/>
                </a:solidFill>
                <a:latin typeface="TT Norms"/>
                <a:ea typeface="TT Norms"/>
                <a:cs typeface="TT Norms"/>
                <a:sym typeface="TT Norms"/>
              </a:rPr>
              <a:t>m</a:t>
            </a:r>
            <a:r>
              <a:rPr lang="en-US" sz="2299">
                <a:solidFill>
                  <a:srgbClr val="23403D"/>
                </a:solidFill>
                <a:latin typeface="TT Norms"/>
                <a:ea typeface="TT Norms"/>
                <a:cs typeface="TT Norms"/>
                <a:sym typeface="TT Norms"/>
              </a:rPr>
              <a:t>erekomendasikan dan menungusulkan program yang bersifat strategis dan taktis untuk kepentingan organisasi.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248943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3</a:t>
            </a:r>
          </a:p>
          <a:p>
            <a:pPr algn="ctr">
              <a:lnSpc>
                <a:spcPts val="1249"/>
              </a:lnSpc>
            </a:pPr>
            <a:r>
              <a:rPr lang="en-US" b="true" sz="2499">
                <a:solidFill>
                  <a:srgbClr val="23403D"/>
                </a:solidFill>
                <a:latin typeface="TT Norms Bold"/>
                <a:ea typeface="TT Norms Bold"/>
                <a:cs typeface="TT Norms Bold"/>
                <a:sym typeface="TT Norms Bold"/>
              </a:rPr>
              <a:t>Ketua Umum</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796835" y="2438944"/>
            <a:ext cx="13262632" cy="47904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Berdasa</a:t>
            </a:r>
            <a:r>
              <a:rPr lang="en-US" sz="2299">
                <a:solidFill>
                  <a:srgbClr val="23403D"/>
                </a:solidFill>
                <a:latin typeface="TT Norms"/>
                <a:ea typeface="TT Norms"/>
                <a:cs typeface="TT Norms"/>
                <a:sym typeface="TT Norms"/>
              </a:rPr>
              <a:t>rkan tugas dan fungsi sebagaimana dimaksud pada ayat (2), uraian tugas Ketua Umum adalah :</a:t>
            </a:r>
          </a:p>
        </p:txBody>
      </p:sp>
      <p:sp>
        <p:nvSpPr>
          <p:cNvPr name="TextBox 26" id="26"/>
          <p:cNvSpPr txBox="true"/>
          <p:nvPr/>
        </p:nvSpPr>
        <p:spPr>
          <a:xfrm rot="0">
            <a:off x="342675" y="2419894"/>
            <a:ext cx="572364" cy="6241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(3)</a:t>
            </a: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p>
          <a:p>
            <a:pPr algn="l">
              <a:lnSpc>
                <a:spcPts val="4162"/>
              </a:lnSpc>
            </a:pPr>
            <a:r>
              <a:rPr lang="en-US" sz="2299">
                <a:solidFill>
                  <a:srgbClr val="23403D"/>
                </a:solidFill>
                <a:latin typeface="TT Norms"/>
                <a:ea typeface="TT Norms"/>
                <a:cs typeface="TT Norms"/>
                <a:sym typeface="TT Norms"/>
              </a:rPr>
              <a:t>(4)</a:t>
            </a:r>
          </a:p>
        </p:txBody>
      </p:sp>
      <p:sp>
        <p:nvSpPr>
          <p:cNvPr name="TextBox 27" id="27"/>
          <p:cNvSpPr txBox="true"/>
          <p:nvPr/>
        </p:nvSpPr>
        <p:spPr>
          <a:xfrm rot="0">
            <a:off x="796835" y="2841788"/>
            <a:ext cx="572364" cy="467004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a.</a:t>
            </a:r>
          </a:p>
          <a:p>
            <a:pPr algn="l">
              <a:lnSpc>
                <a:spcPts val="4162"/>
              </a:lnSpc>
            </a:pPr>
            <a:r>
              <a:rPr lang="en-US" sz="2299">
                <a:solidFill>
                  <a:srgbClr val="23403D"/>
                </a:solidFill>
                <a:latin typeface="TT Norms"/>
                <a:ea typeface="TT Norms"/>
                <a:cs typeface="TT Norms"/>
                <a:sym typeface="TT Norms"/>
              </a:rPr>
              <a:t>b.</a:t>
            </a:r>
          </a:p>
          <a:p>
            <a:pPr algn="l">
              <a:lnSpc>
                <a:spcPts val="4162"/>
              </a:lnSpc>
            </a:pPr>
          </a:p>
          <a:p>
            <a:pPr algn="l">
              <a:lnSpc>
                <a:spcPts val="4162"/>
              </a:lnSpc>
            </a:pPr>
            <a:r>
              <a:rPr lang="en-US" sz="2299">
                <a:solidFill>
                  <a:srgbClr val="23403D"/>
                </a:solidFill>
                <a:latin typeface="TT Norms"/>
                <a:ea typeface="TT Norms"/>
                <a:cs typeface="TT Norms"/>
                <a:sym typeface="TT Norms"/>
              </a:rPr>
              <a:t>c.</a:t>
            </a:r>
          </a:p>
          <a:p>
            <a:pPr algn="l">
              <a:lnSpc>
                <a:spcPts val="4162"/>
              </a:lnSpc>
            </a:pPr>
            <a:r>
              <a:rPr lang="en-US" sz="2299">
                <a:solidFill>
                  <a:srgbClr val="23403D"/>
                </a:solidFill>
                <a:latin typeface="TT Norms"/>
                <a:ea typeface="TT Norms"/>
                <a:cs typeface="TT Norms"/>
                <a:sym typeface="TT Norms"/>
              </a:rPr>
              <a:t>d.</a:t>
            </a:r>
          </a:p>
          <a:p>
            <a:pPr algn="l">
              <a:lnSpc>
                <a:spcPts val="4162"/>
              </a:lnSpc>
            </a:pPr>
            <a:r>
              <a:rPr lang="en-US" sz="2299">
                <a:solidFill>
                  <a:srgbClr val="23403D"/>
                </a:solidFill>
                <a:latin typeface="TT Norms"/>
                <a:ea typeface="TT Norms"/>
                <a:cs typeface="TT Norms"/>
                <a:sym typeface="TT Norms"/>
              </a:rPr>
              <a:t>e.</a:t>
            </a:r>
          </a:p>
          <a:p>
            <a:pPr algn="l">
              <a:lnSpc>
                <a:spcPts val="4162"/>
              </a:lnSpc>
            </a:pPr>
            <a:r>
              <a:rPr lang="en-US" sz="2299">
                <a:solidFill>
                  <a:srgbClr val="23403D"/>
                </a:solidFill>
                <a:latin typeface="TT Norms"/>
                <a:ea typeface="TT Norms"/>
                <a:cs typeface="TT Norms"/>
                <a:sym typeface="TT Norms"/>
              </a:rPr>
              <a:t>f.</a:t>
            </a:r>
          </a:p>
          <a:p>
            <a:pPr algn="l">
              <a:lnSpc>
                <a:spcPts val="4162"/>
              </a:lnSpc>
            </a:pPr>
            <a:r>
              <a:rPr lang="en-US" sz="2299">
                <a:solidFill>
                  <a:srgbClr val="23403D"/>
                </a:solidFill>
                <a:latin typeface="TT Norms"/>
                <a:ea typeface="TT Norms"/>
                <a:cs typeface="TT Norms"/>
                <a:sym typeface="TT Norms"/>
              </a:rPr>
              <a:t>g.</a:t>
            </a:r>
          </a:p>
          <a:p>
            <a:pPr algn="l">
              <a:lnSpc>
                <a:spcPts val="4162"/>
              </a:lnSpc>
            </a:pPr>
            <a:r>
              <a:rPr lang="en-US" sz="2299">
                <a:solidFill>
                  <a:srgbClr val="23403D"/>
                </a:solidFill>
                <a:latin typeface="TT Norms"/>
                <a:ea typeface="TT Norms"/>
                <a:cs typeface="TT Norms"/>
                <a:sym typeface="TT Norms"/>
              </a:rPr>
              <a:t>h.</a:t>
            </a:r>
          </a:p>
        </p:txBody>
      </p:sp>
      <p:sp>
        <p:nvSpPr>
          <p:cNvPr name="TextBox 28" id="28"/>
          <p:cNvSpPr txBox="true"/>
          <p:nvPr/>
        </p:nvSpPr>
        <p:spPr>
          <a:xfrm rot="0">
            <a:off x="1109108" y="2841788"/>
            <a:ext cx="16750318" cy="51939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memimpin Pengurus Besar PGRI dalam perencanaan program, kebijakan dan kegiatan organisasi;</a:t>
            </a:r>
          </a:p>
          <a:p>
            <a:pPr algn="l">
              <a:lnSpc>
                <a:spcPts val="4162"/>
              </a:lnSpc>
            </a:pPr>
            <a:r>
              <a:rPr lang="en-US" sz="2299">
                <a:solidFill>
                  <a:srgbClr val="23403D"/>
                </a:solidFill>
                <a:latin typeface="TT Norms"/>
                <a:ea typeface="TT Norms"/>
                <a:cs typeface="TT Norms"/>
                <a:sym typeface="TT Norms"/>
              </a:rPr>
              <a:t>memimpin rapat-rapat, yaitu rapat pengurus pleno, rapat pengurus harian, rapat perangkat kelengkapan organisasi, dan rapat-rapat lain sesuai AD/ART PGRI;</a:t>
            </a:r>
          </a:p>
          <a:p>
            <a:pPr algn="l">
              <a:lnSpc>
                <a:spcPts val="4162"/>
              </a:lnSpc>
            </a:pPr>
            <a:r>
              <a:rPr lang="en-US" sz="2299">
                <a:solidFill>
                  <a:srgbClr val="23403D"/>
                </a:solidFill>
                <a:latin typeface="TT Norms"/>
                <a:ea typeface="TT Norms"/>
                <a:cs typeface="TT Norms"/>
                <a:sym typeface="TT Norms"/>
              </a:rPr>
              <a:t>menetapkan kebijakan organisasi dengan persetujuan rapat pleno Pengurus Besar PGRI;</a:t>
            </a:r>
          </a:p>
          <a:p>
            <a:pPr algn="l">
              <a:lnSpc>
                <a:spcPts val="4162"/>
              </a:lnSpc>
            </a:pPr>
            <a:r>
              <a:rPr lang="en-US" sz="2299">
                <a:solidFill>
                  <a:srgbClr val="23403D"/>
                </a:solidFill>
                <a:latin typeface="TT Norms"/>
                <a:ea typeface="TT Norms"/>
                <a:cs typeface="TT Norms"/>
                <a:sym typeface="TT Norms"/>
              </a:rPr>
              <a:t>bertindak untuk dan atas nama PGRI ke dalam dan keluar sesuai dengan ketentuan AD/ART PGRI;</a:t>
            </a:r>
          </a:p>
          <a:p>
            <a:pPr algn="l">
              <a:lnSpc>
                <a:spcPts val="4162"/>
              </a:lnSpc>
            </a:pPr>
            <a:r>
              <a:rPr lang="en-US" sz="2299">
                <a:solidFill>
                  <a:srgbClr val="23403D"/>
                </a:solidFill>
                <a:latin typeface="TT Norms"/>
                <a:ea typeface="TT Norms"/>
                <a:cs typeface="TT Norms"/>
                <a:sym typeface="TT Norms"/>
              </a:rPr>
              <a:t>mengkoordinasikan, memotivasi, mengarahkan, membina, memantau dan mengevaluasi kegiatan Pengurus Besar PGRI;</a:t>
            </a:r>
          </a:p>
          <a:p>
            <a:pPr algn="l">
              <a:lnSpc>
                <a:spcPts val="4162"/>
              </a:lnSpc>
            </a:pPr>
            <a:r>
              <a:rPr lang="en-US" sz="2299">
                <a:solidFill>
                  <a:srgbClr val="23403D"/>
                </a:solidFill>
                <a:latin typeface="TT Norms"/>
                <a:ea typeface="TT Norms"/>
                <a:cs typeface="TT Norms"/>
                <a:sym typeface="TT Norms"/>
              </a:rPr>
              <a:t>memperluas kerja sama lembaga dan instansi pemerintah dan non pemerintah serta organisasi baik dalam maupun luar negeri;</a:t>
            </a:r>
          </a:p>
          <a:p>
            <a:pPr algn="l">
              <a:lnSpc>
                <a:spcPts val="4162"/>
              </a:lnSpc>
            </a:pPr>
            <a:r>
              <a:rPr lang="en-US" sz="2299">
                <a:solidFill>
                  <a:srgbClr val="23403D"/>
                </a:solidFill>
                <a:latin typeface="TT Norms"/>
                <a:ea typeface="TT Norms"/>
                <a:cs typeface="TT Norms"/>
                <a:sym typeface="TT Norms"/>
              </a:rPr>
              <a:t>merekomendasikan dan mengusulkan program yang bersifat strategis dan taktis untuk kepentingan kepentingan organisasi; </a:t>
            </a:r>
            <a:r>
              <a:rPr lang="en-US" sz="2299">
                <a:solidFill>
                  <a:srgbClr val="23403D"/>
                </a:solidFill>
                <a:latin typeface="TT Norms"/>
                <a:ea typeface="TT Norms"/>
                <a:cs typeface="TT Norms"/>
                <a:sym typeface="TT Norms"/>
              </a:rPr>
              <a:t>dan</a:t>
            </a:r>
          </a:p>
          <a:p>
            <a:pPr algn="l">
              <a:lnSpc>
                <a:spcPts val="4162"/>
              </a:lnSpc>
            </a:pPr>
            <a:r>
              <a:rPr lang="en-US" sz="2299">
                <a:solidFill>
                  <a:srgbClr val="23403D"/>
                </a:solidFill>
                <a:latin typeface="TT Norms"/>
                <a:ea typeface="TT Norms"/>
                <a:cs typeface="TT Norms"/>
                <a:sym typeface="TT Norms"/>
              </a:rPr>
              <a:t>melaporkan dan mempertanggungjawabkan pelaksanaan tugas Pengurus Besar PGRI kepada Kongres PGRI dan Konferensi Kerja Nasional PGRI.</a:t>
            </a:r>
          </a:p>
        </p:txBody>
      </p:sp>
      <p:sp>
        <p:nvSpPr>
          <p:cNvPr name="TextBox 29" id="29"/>
          <p:cNvSpPr txBox="true"/>
          <p:nvPr/>
        </p:nvSpPr>
        <p:spPr>
          <a:xfrm rot="0">
            <a:off x="768260" y="8199233"/>
            <a:ext cx="13877292" cy="47904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Dalam pelaksana</a:t>
            </a:r>
            <a:r>
              <a:rPr lang="en-US" sz="2299">
                <a:solidFill>
                  <a:srgbClr val="23403D"/>
                </a:solidFill>
                <a:latin typeface="TT Norms"/>
                <a:ea typeface="TT Norms"/>
                <a:cs typeface="TT Norms"/>
                <a:sym typeface="TT Norms"/>
              </a:rPr>
              <a:t>an tugas sehari-hari, tugas Ketua Umum dapat didelegasikan sebagian kepada para Ketua.</a:t>
            </a:r>
          </a:p>
        </p:txBody>
      </p:sp>
      <p:sp>
        <p:nvSpPr>
          <p:cNvPr name="TextBox 30" id="30"/>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3 Lanjutan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248943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4</a:t>
            </a:r>
          </a:p>
          <a:p>
            <a:pPr algn="ctr">
              <a:lnSpc>
                <a:spcPts val="1249"/>
              </a:lnSpc>
            </a:pPr>
            <a:r>
              <a:rPr lang="en-US" b="true" sz="2499">
                <a:solidFill>
                  <a:srgbClr val="23403D"/>
                </a:solidFill>
                <a:latin typeface="TT Norms Bold"/>
                <a:ea typeface="TT Norms Bold"/>
                <a:cs typeface="TT Norms Bold"/>
                <a:sym typeface="TT Norms Bold"/>
              </a:rPr>
              <a:t>Ketua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796835" y="2419894"/>
            <a:ext cx="17491165" cy="152679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Ketua mempunyai tugas mengkoordinasikan, membina, mengatur</a:t>
            </a:r>
            <a:r>
              <a:rPr lang="en-US" sz="2299">
                <a:solidFill>
                  <a:srgbClr val="23403D"/>
                </a:solidFill>
                <a:latin typeface="TT Norms"/>
                <a:ea typeface="TT Norms"/>
                <a:cs typeface="TT Norms"/>
                <a:sym typeface="TT Norms"/>
              </a:rPr>
              <a:t>, merencanakan, mengendalikan dan mengevaluasi pelaksanaan tugas departemen yang dikoordinasikannya.</a:t>
            </a:r>
          </a:p>
          <a:p>
            <a:pPr algn="l">
              <a:lnSpc>
                <a:spcPts val="4162"/>
              </a:lnSpc>
            </a:pPr>
            <a:r>
              <a:rPr lang="en-US" sz="2299">
                <a:solidFill>
                  <a:srgbClr val="23403D"/>
                </a:solidFill>
                <a:latin typeface="TT Norms"/>
                <a:ea typeface="TT Norms"/>
                <a:cs typeface="TT Norms"/>
                <a:sym typeface="TT Norms"/>
              </a:rPr>
              <a:t>Berdasarkan tugas sebagaimana dimaksud pada ayat (1), Ketua mempunyai fungsi:</a:t>
            </a:r>
          </a:p>
        </p:txBody>
      </p:sp>
      <p:sp>
        <p:nvSpPr>
          <p:cNvPr name="TextBox 26" id="26"/>
          <p:cNvSpPr txBox="true"/>
          <p:nvPr/>
        </p:nvSpPr>
        <p:spPr>
          <a:xfrm rot="0">
            <a:off x="342675" y="2400844"/>
            <a:ext cx="572364" cy="152679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(1)</a:t>
            </a:r>
          </a:p>
          <a:p>
            <a:pPr algn="l">
              <a:lnSpc>
                <a:spcPts val="4162"/>
              </a:lnSpc>
            </a:pPr>
          </a:p>
          <a:p>
            <a:pPr algn="l">
              <a:lnSpc>
                <a:spcPts val="4162"/>
              </a:lnSpc>
            </a:pPr>
            <a:r>
              <a:rPr lang="en-US" sz="2299">
                <a:solidFill>
                  <a:srgbClr val="23403D"/>
                </a:solidFill>
                <a:latin typeface="TT Norms"/>
                <a:ea typeface="TT Norms"/>
                <a:cs typeface="TT Norms"/>
                <a:sym typeface="TT Norms"/>
              </a:rPr>
              <a:t>(2)</a:t>
            </a:r>
          </a:p>
        </p:txBody>
      </p:sp>
      <p:sp>
        <p:nvSpPr>
          <p:cNvPr name="TextBox 27" id="27"/>
          <p:cNvSpPr txBox="true"/>
          <p:nvPr/>
        </p:nvSpPr>
        <p:spPr>
          <a:xfrm rot="0">
            <a:off x="803876" y="3946688"/>
            <a:ext cx="572364" cy="41461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a.</a:t>
            </a:r>
          </a:p>
          <a:p>
            <a:pPr algn="l">
              <a:lnSpc>
                <a:spcPts val="4162"/>
              </a:lnSpc>
            </a:pPr>
            <a:r>
              <a:rPr lang="en-US" sz="2299">
                <a:solidFill>
                  <a:srgbClr val="23403D"/>
                </a:solidFill>
                <a:latin typeface="TT Norms"/>
                <a:ea typeface="TT Norms"/>
                <a:cs typeface="TT Norms"/>
                <a:sym typeface="TT Norms"/>
              </a:rPr>
              <a:t>b.</a:t>
            </a:r>
          </a:p>
          <a:p>
            <a:pPr algn="l">
              <a:lnSpc>
                <a:spcPts val="4162"/>
              </a:lnSpc>
            </a:pPr>
            <a:r>
              <a:rPr lang="en-US" sz="2299">
                <a:solidFill>
                  <a:srgbClr val="23403D"/>
                </a:solidFill>
                <a:latin typeface="TT Norms"/>
                <a:ea typeface="TT Norms"/>
                <a:cs typeface="TT Norms"/>
                <a:sym typeface="TT Norms"/>
              </a:rPr>
              <a:t>c.</a:t>
            </a:r>
          </a:p>
          <a:p>
            <a:pPr algn="l">
              <a:lnSpc>
                <a:spcPts val="4162"/>
              </a:lnSpc>
            </a:pPr>
          </a:p>
          <a:p>
            <a:pPr algn="l">
              <a:lnSpc>
                <a:spcPts val="4162"/>
              </a:lnSpc>
            </a:pPr>
            <a:r>
              <a:rPr lang="en-US" sz="2299">
                <a:solidFill>
                  <a:srgbClr val="23403D"/>
                </a:solidFill>
                <a:latin typeface="TT Norms"/>
                <a:ea typeface="TT Norms"/>
                <a:cs typeface="TT Norms"/>
                <a:sym typeface="TT Norms"/>
              </a:rPr>
              <a:t>d.</a:t>
            </a:r>
          </a:p>
          <a:p>
            <a:pPr algn="l">
              <a:lnSpc>
                <a:spcPts val="4162"/>
              </a:lnSpc>
            </a:pPr>
          </a:p>
          <a:p>
            <a:pPr algn="l">
              <a:lnSpc>
                <a:spcPts val="4162"/>
              </a:lnSpc>
            </a:pPr>
            <a:r>
              <a:rPr lang="en-US" sz="2299">
                <a:solidFill>
                  <a:srgbClr val="23403D"/>
                </a:solidFill>
                <a:latin typeface="TT Norms"/>
                <a:ea typeface="TT Norms"/>
                <a:cs typeface="TT Norms"/>
                <a:sym typeface="TT Norms"/>
              </a:rPr>
              <a:t>e.</a:t>
            </a:r>
          </a:p>
          <a:p>
            <a:pPr algn="l">
              <a:lnSpc>
                <a:spcPts val="4162"/>
              </a:lnSpc>
            </a:pPr>
            <a:r>
              <a:rPr lang="en-US" sz="2299">
                <a:solidFill>
                  <a:srgbClr val="23403D"/>
                </a:solidFill>
                <a:latin typeface="TT Norms"/>
                <a:ea typeface="TT Norms"/>
                <a:cs typeface="TT Norms"/>
                <a:sym typeface="TT Norms"/>
              </a:rPr>
              <a:t>f.</a:t>
            </a:r>
          </a:p>
        </p:txBody>
      </p:sp>
      <p:sp>
        <p:nvSpPr>
          <p:cNvPr name="TextBox 28" id="28"/>
          <p:cNvSpPr txBox="true"/>
          <p:nvPr/>
        </p:nvSpPr>
        <p:spPr>
          <a:xfrm rot="0">
            <a:off x="1090058" y="3946688"/>
            <a:ext cx="16750318" cy="41461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merencanakan kebijakan, pengendalian, pembinaan, pembaharuan dan pengembangan organisasi;</a:t>
            </a:r>
          </a:p>
          <a:p>
            <a:pPr algn="l">
              <a:lnSpc>
                <a:spcPts val="4162"/>
              </a:lnSpc>
            </a:pPr>
            <a:r>
              <a:rPr lang="en-US" sz="2299">
                <a:solidFill>
                  <a:srgbClr val="23403D"/>
                </a:solidFill>
                <a:latin typeface="TT Norms"/>
                <a:ea typeface="TT Norms"/>
                <a:cs typeface="TT Norms"/>
                <a:sym typeface="TT Norms"/>
              </a:rPr>
              <a:t>merencanakan, melaksanakan, mengembangkan, dan memantau pelaksanaan program departemen yang dibidanginya;</a:t>
            </a:r>
          </a:p>
          <a:p>
            <a:pPr algn="l">
              <a:lnSpc>
                <a:spcPts val="4162"/>
              </a:lnSpc>
            </a:pPr>
            <a:r>
              <a:rPr lang="en-US" sz="2299">
                <a:solidFill>
                  <a:srgbClr val="23403D"/>
                </a:solidFill>
                <a:latin typeface="TT Norms"/>
                <a:ea typeface="TT Norms"/>
                <a:cs typeface="TT Norms"/>
                <a:sym typeface="TT Norms"/>
              </a:rPr>
              <a:t>membina penyelenggaraan program departemen yang dibidanginya dan memberikan pengarahan dan petunjuk pelaksanaan kegiatan;</a:t>
            </a:r>
          </a:p>
          <a:p>
            <a:pPr algn="l">
              <a:lnSpc>
                <a:spcPts val="4162"/>
              </a:lnSpc>
            </a:pPr>
            <a:r>
              <a:rPr lang="en-US" sz="2299">
                <a:solidFill>
                  <a:srgbClr val="23403D"/>
                </a:solidFill>
                <a:latin typeface="TT Norms"/>
                <a:ea typeface="TT Norms"/>
                <a:cs typeface="TT Norms"/>
                <a:sym typeface="TT Norms"/>
              </a:rPr>
              <a:t>meningkatkan pelayanan organisasi, meliputi pelayanan kepada anggota PGRI dan masyarakat pendidikan, lembaga, dan instansi baik dalam maupun luar negeri;</a:t>
            </a:r>
          </a:p>
          <a:p>
            <a:pPr algn="l">
              <a:lnSpc>
                <a:spcPts val="4162"/>
              </a:lnSpc>
            </a:pPr>
            <a:r>
              <a:rPr lang="en-US" sz="2299">
                <a:solidFill>
                  <a:srgbClr val="23403D"/>
                </a:solidFill>
                <a:latin typeface="TT Norms"/>
                <a:ea typeface="TT Norms"/>
                <a:cs typeface="TT Norms"/>
                <a:sym typeface="TT Norms"/>
              </a:rPr>
              <a:t>melaksanakan pe</a:t>
            </a:r>
            <a:r>
              <a:rPr lang="en-US" sz="2299">
                <a:solidFill>
                  <a:srgbClr val="23403D"/>
                </a:solidFill>
                <a:latin typeface="TT Norms"/>
                <a:ea typeface="TT Norms"/>
                <a:cs typeface="TT Norms"/>
                <a:sym typeface="TT Norms"/>
              </a:rPr>
              <a:t>ngendalian dan pengawasan pelaksanaan program departemen yang dibidanginya; dan</a:t>
            </a:r>
          </a:p>
          <a:p>
            <a:pPr algn="l">
              <a:lnSpc>
                <a:spcPts val="4162"/>
              </a:lnSpc>
            </a:pPr>
            <a:r>
              <a:rPr lang="en-US" sz="2299">
                <a:solidFill>
                  <a:srgbClr val="23403D"/>
                </a:solidFill>
                <a:latin typeface="TT Norms"/>
                <a:ea typeface="TT Norms"/>
                <a:cs typeface="TT Norms"/>
                <a:sym typeface="TT Norms"/>
              </a:rPr>
              <a:t>melaksanakan penyusunan evaluasi dan pelaporan pelaksanaan tugas sesuai dengan bidangnya.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248943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4</a:t>
            </a:r>
          </a:p>
          <a:p>
            <a:pPr algn="ctr">
              <a:lnSpc>
                <a:spcPts val="1249"/>
              </a:lnSpc>
            </a:pPr>
            <a:r>
              <a:rPr lang="en-US" b="true" sz="2499">
                <a:solidFill>
                  <a:srgbClr val="23403D"/>
                </a:solidFill>
                <a:latin typeface="TT Norms Bold"/>
                <a:ea typeface="TT Norms Bold"/>
                <a:cs typeface="TT Norms Bold"/>
                <a:sym typeface="TT Norms Bold"/>
              </a:rPr>
              <a:t>Ketua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811050" y="2524669"/>
            <a:ext cx="12696155" cy="479044"/>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Berdasarkan fungsi sebagai</a:t>
            </a:r>
            <a:r>
              <a:rPr lang="en-US" sz="2299">
                <a:solidFill>
                  <a:srgbClr val="23403D"/>
                </a:solidFill>
                <a:latin typeface="TT Norms"/>
                <a:ea typeface="TT Norms"/>
                <a:cs typeface="TT Norms"/>
                <a:sym typeface="TT Norms"/>
              </a:rPr>
              <a:t>mana dimaksud dalam Pasal 4 ayat (2), Ketua mempunyai uraian tugas:</a:t>
            </a:r>
          </a:p>
        </p:txBody>
      </p:sp>
      <p:sp>
        <p:nvSpPr>
          <p:cNvPr name="TextBox 26" id="26"/>
          <p:cNvSpPr txBox="true"/>
          <p:nvPr/>
        </p:nvSpPr>
        <p:spPr>
          <a:xfrm rot="0">
            <a:off x="342675" y="2486569"/>
            <a:ext cx="572364"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(3)</a:t>
            </a:r>
          </a:p>
          <a:p>
            <a:pPr algn="l">
              <a:lnSpc>
                <a:spcPts val="4162"/>
              </a:lnSpc>
            </a:pPr>
          </a:p>
          <a:p>
            <a:pPr algn="l">
              <a:lnSpc>
                <a:spcPts val="4162"/>
              </a:lnSpc>
            </a:pPr>
          </a:p>
          <a:p>
            <a:pPr algn="l">
              <a:lnSpc>
                <a:spcPts val="4162"/>
              </a:lnSpc>
            </a:pPr>
          </a:p>
        </p:txBody>
      </p:sp>
      <p:sp>
        <p:nvSpPr>
          <p:cNvPr name="TextBox 27" id="27"/>
          <p:cNvSpPr txBox="true"/>
          <p:nvPr/>
        </p:nvSpPr>
        <p:spPr>
          <a:xfrm rot="0">
            <a:off x="803876" y="2937038"/>
            <a:ext cx="572364" cy="51939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a.</a:t>
            </a:r>
          </a:p>
          <a:p>
            <a:pPr algn="l">
              <a:lnSpc>
                <a:spcPts val="4162"/>
              </a:lnSpc>
            </a:pPr>
            <a:r>
              <a:rPr lang="en-US" sz="2299">
                <a:solidFill>
                  <a:srgbClr val="23403D"/>
                </a:solidFill>
                <a:latin typeface="TT Norms"/>
                <a:ea typeface="TT Norms"/>
                <a:cs typeface="TT Norms"/>
                <a:sym typeface="TT Norms"/>
              </a:rPr>
              <a:t>b.</a:t>
            </a:r>
          </a:p>
          <a:p>
            <a:pPr algn="l">
              <a:lnSpc>
                <a:spcPts val="4162"/>
              </a:lnSpc>
            </a:pPr>
            <a:r>
              <a:rPr lang="en-US" sz="2299">
                <a:solidFill>
                  <a:srgbClr val="23403D"/>
                </a:solidFill>
                <a:latin typeface="TT Norms"/>
                <a:ea typeface="TT Norms"/>
                <a:cs typeface="TT Norms"/>
                <a:sym typeface="TT Norms"/>
              </a:rPr>
              <a:t>c.</a:t>
            </a:r>
          </a:p>
          <a:p>
            <a:pPr algn="l">
              <a:lnSpc>
                <a:spcPts val="4162"/>
              </a:lnSpc>
            </a:pPr>
          </a:p>
          <a:p>
            <a:pPr algn="l">
              <a:lnSpc>
                <a:spcPts val="4162"/>
              </a:lnSpc>
            </a:pPr>
            <a:r>
              <a:rPr lang="en-US" sz="2299">
                <a:solidFill>
                  <a:srgbClr val="23403D"/>
                </a:solidFill>
                <a:latin typeface="TT Norms"/>
                <a:ea typeface="TT Norms"/>
                <a:cs typeface="TT Norms"/>
                <a:sym typeface="TT Norms"/>
              </a:rPr>
              <a:t>d.</a:t>
            </a:r>
          </a:p>
          <a:p>
            <a:pPr algn="l">
              <a:lnSpc>
                <a:spcPts val="4162"/>
              </a:lnSpc>
            </a:pPr>
          </a:p>
          <a:p>
            <a:pPr algn="l">
              <a:lnSpc>
                <a:spcPts val="4162"/>
              </a:lnSpc>
            </a:pPr>
            <a:r>
              <a:rPr lang="en-US" sz="2299">
                <a:solidFill>
                  <a:srgbClr val="23403D"/>
                </a:solidFill>
                <a:latin typeface="TT Norms"/>
                <a:ea typeface="TT Norms"/>
                <a:cs typeface="TT Norms"/>
                <a:sym typeface="TT Norms"/>
              </a:rPr>
              <a:t>e.</a:t>
            </a:r>
          </a:p>
          <a:p>
            <a:pPr algn="l">
              <a:lnSpc>
                <a:spcPts val="4162"/>
              </a:lnSpc>
            </a:pPr>
            <a:r>
              <a:rPr lang="en-US" sz="2299">
                <a:solidFill>
                  <a:srgbClr val="23403D"/>
                </a:solidFill>
                <a:latin typeface="TT Norms"/>
                <a:ea typeface="TT Norms"/>
                <a:cs typeface="TT Norms"/>
                <a:sym typeface="TT Norms"/>
              </a:rPr>
              <a:t>f.</a:t>
            </a:r>
          </a:p>
          <a:p>
            <a:pPr algn="l">
              <a:lnSpc>
                <a:spcPts val="4162"/>
              </a:lnSpc>
            </a:pPr>
            <a:r>
              <a:rPr lang="en-US" sz="2299">
                <a:solidFill>
                  <a:srgbClr val="23403D"/>
                </a:solidFill>
                <a:latin typeface="TT Norms"/>
                <a:ea typeface="TT Norms"/>
                <a:cs typeface="TT Norms"/>
                <a:sym typeface="TT Norms"/>
              </a:rPr>
              <a:t>g.</a:t>
            </a:r>
          </a:p>
          <a:p>
            <a:pPr algn="l">
              <a:lnSpc>
                <a:spcPts val="4162"/>
              </a:lnSpc>
            </a:pPr>
            <a:r>
              <a:rPr lang="en-US" sz="2299">
                <a:solidFill>
                  <a:srgbClr val="23403D"/>
                </a:solidFill>
                <a:latin typeface="TT Norms"/>
                <a:ea typeface="TT Norms"/>
                <a:cs typeface="TT Norms"/>
                <a:sym typeface="TT Norms"/>
              </a:rPr>
              <a:t>h.</a:t>
            </a:r>
          </a:p>
        </p:txBody>
      </p:sp>
      <p:sp>
        <p:nvSpPr>
          <p:cNvPr name="TextBox 28" id="28"/>
          <p:cNvSpPr txBox="true"/>
          <p:nvPr/>
        </p:nvSpPr>
        <p:spPr>
          <a:xfrm rot="0">
            <a:off x="1099583" y="2946563"/>
            <a:ext cx="16750318" cy="519391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mewakili Ketua Umum apabila berhalangan berdasarkan mandat yang diberikan;</a:t>
            </a:r>
          </a:p>
          <a:p>
            <a:pPr algn="l">
              <a:lnSpc>
                <a:spcPts val="4162"/>
              </a:lnSpc>
            </a:pPr>
            <a:r>
              <a:rPr lang="en-US" sz="2299">
                <a:solidFill>
                  <a:srgbClr val="23403D"/>
                </a:solidFill>
                <a:latin typeface="TT Norms"/>
                <a:ea typeface="TT Norms"/>
                <a:cs typeface="TT Norms"/>
                <a:sym typeface="TT Norms"/>
              </a:rPr>
              <a:t>menyusun program kerja bersama departemen yang dibidanginya;</a:t>
            </a:r>
          </a:p>
          <a:p>
            <a:pPr algn="l">
              <a:lnSpc>
                <a:spcPts val="4162"/>
              </a:lnSpc>
            </a:pPr>
            <a:r>
              <a:rPr lang="en-US" sz="2299">
                <a:solidFill>
                  <a:srgbClr val="23403D"/>
                </a:solidFill>
                <a:latin typeface="TT Norms"/>
                <a:ea typeface="TT Norms"/>
                <a:cs typeface="TT Norms"/>
                <a:sym typeface="TT Norms"/>
              </a:rPr>
              <a:t>melakukan pembinaan penyelenggaraan program departemen yang dibidanginya, memberikan pengarahan dan petunjuk pelaksanaan kegiatan;</a:t>
            </a:r>
          </a:p>
          <a:p>
            <a:pPr algn="l">
              <a:lnSpc>
                <a:spcPts val="4162"/>
              </a:lnSpc>
            </a:pPr>
            <a:r>
              <a:rPr lang="en-US" sz="2299">
                <a:solidFill>
                  <a:srgbClr val="23403D"/>
                </a:solidFill>
                <a:latin typeface="TT Norms"/>
                <a:ea typeface="TT Norms"/>
                <a:cs typeface="TT Norms"/>
                <a:sym typeface="TT Norms"/>
              </a:rPr>
              <a:t>menyusun perencanaan, pembinaan, pembaharuan dan pengembangan program departemen;</a:t>
            </a:r>
          </a:p>
          <a:p>
            <a:pPr algn="l">
              <a:lnSpc>
                <a:spcPts val="4162"/>
              </a:lnSpc>
            </a:pPr>
            <a:r>
              <a:rPr lang="en-US" sz="2299">
                <a:solidFill>
                  <a:srgbClr val="23403D"/>
                </a:solidFill>
                <a:latin typeface="TT Norms"/>
                <a:ea typeface="TT Norms"/>
                <a:cs typeface="TT Norms"/>
                <a:sym typeface="TT Norms"/>
              </a:rPr>
              <a:t>melakukan peningkatan layanan organisasi sesuai dengan bidangnya, meliputi layanan kepada anggota PGRI, masyarakat dan lembaga pendidikan;</a:t>
            </a:r>
          </a:p>
          <a:p>
            <a:pPr algn="l">
              <a:lnSpc>
                <a:spcPts val="4162"/>
              </a:lnSpc>
            </a:pPr>
            <a:r>
              <a:rPr lang="en-US" sz="2299">
                <a:solidFill>
                  <a:srgbClr val="23403D"/>
                </a:solidFill>
                <a:latin typeface="TT Norms"/>
                <a:ea typeface="TT Norms"/>
                <a:cs typeface="TT Norms"/>
                <a:sym typeface="TT Norms"/>
              </a:rPr>
              <a:t>melaksanakan pengendalian dan pengawasan pelaksanaan program departemen;</a:t>
            </a:r>
          </a:p>
          <a:p>
            <a:pPr algn="l">
              <a:lnSpc>
                <a:spcPts val="4162"/>
              </a:lnSpc>
            </a:pPr>
            <a:r>
              <a:rPr lang="en-US" sz="2299">
                <a:solidFill>
                  <a:srgbClr val="23403D"/>
                </a:solidFill>
                <a:latin typeface="TT Norms"/>
                <a:ea typeface="TT Norms"/>
                <a:cs typeface="TT Norms"/>
                <a:sym typeface="TT Norms"/>
              </a:rPr>
              <a:t>melaksanakan penyusunan evaluasi</a:t>
            </a:r>
            <a:r>
              <a:rPr lang="en-US" sz="2299">
                <a:solidFill>
                  <a:srgbClr val="23403D"/>
                </a:solidFill>
                <a:latin typeface="TT Norms"/>
                <a:ea typeface="TT Norms"/>
                <a:cs typeface="TT Norms"/>
                <a:sym typeface="TT Norms"/>
              </a:rPr>
              <a:t> dan pelaporan pelaksanaan tugas sesuai dengan bidangnya; dan</a:t>
            </a:r>
          </a:p>
          <a:p>
            <a:pPr algn="l">
              <a:lnSpc>
                <a:spcPts val="4162"/>
              </a:lnSpc>
            </a:pPr>
            <a:r>
              <a:rPr lang="en-US" sz="2299">
                <a:solidFill>
                  <a:srgbClr val="23403D"/>
                </a:solidFill>
                <a:latin typeface="TT Norms"/>
                <a:ea typeface="TT Norms"/>
                <a:cs typeface="TT Norms"/>
                <a:sym typeface="TT Norms"/>
              </a:rPr>
              <a:t>b</a:t>
            </a:r>
            <a:r>
              <a:rPr lang="en-US" sz="2299">
                <a:solidFill>
                  <a:srgbClr val="23403D"/>
                </a:solidFill>
                <a:latin typeface="TT Norms"/>
                <a:ea typeface="TT Norms"/>
                <a:cs typeface="TT Norms"/>
                <a:sym typeface="TT Norms"/>
              </a:rPr>
              <a:t>ertanggungjawab kepada Ketua Umum dalam melaksanakan tugasnya.</a:t>
            </a:r>
          </a:p>
        </p:txBody>
      </p:sp>
      <p:sp>
        <p:nvSpPr>
          <p:cNvPr name="TextBox 29" id="29"/>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4 Lanjutan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2888" t="0" r="-12888" b="0"/>
            </a:stretch>
          </a:blipFill>
        </p:spPr>
      </p:sp>
      <p:sp>
        <p:nvSpPr>
          <p:cNvPr name="Freeform 3" id="3"/>
          <p:cNvSpPr/>
          <p:nvPr/>
        </p:nvSpPr>
        <p:spPr>
          <a:xfrm flipH="false" flipV="false" rot="-5400000">
            <a:off x="-511236" y="4376645"/>
            <a:ext cx="1022473" cy="511236"/>
          </a:xfrm>
          <a:custGeom>
            <a:avLst/>
            <a:gdLst/>
            <a:ahLst/>
            <a:cxnLst/>
            <a:rect r="r" b="b" t="t" l="l"/>
            <a:pathLst>
              <a:path h="511236" w="1022473">
                <a:moveTo>
                  <a:pt x="0" y="0"/>
                </a:moveTo>
                <a:lnTo>
                  <a:pt x="1022472" y="0"/>
                </a:lnTo>
                <a:lnTo>
                  <a:pt x="1022472" y="511237"/>
                </a:lnTo>
                <a:lnTo>
                  <a:pt x="0" y="511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912042" y="9972675"/>
            <a:ext cx="18171342" cy="1488977"/>
          </a:xfrm>
          <a:custGeom>
            <a:avLst/>
            <a:gdLst/>
            <a:ahLst/>
            <a:cxnLst/>
            <a:rect r="r" b="b" t="t" l="l"/>
            <a:pathLst>
              <a:path h="1488977" w="18171342">
                <a:moveTo>
                  <a:pt x="0" y="0"/>
                </a:moveTo>
                <a:lnTo>
                  <a:pt x="18171342" y="0"/>
                </a:lnTo>
                <a:lnTo>
                  <a:pt x="18171342" y="1488977"/>
                </a:lnTo>
                <a:lnTo>
                  <a:pt x="0" y="1488977"/>
                </a:lnTo>
                <a:lnTo>
                  <a:pt x="0" y="0"/>
                </a:lnTo>
                <a:close/>
              </a:path>
            </a:pathLst>
          </a:custGeom>
          <a:blipFill>
            <a:blip r:embed="rId5">
              <a:extLst>
                <a:ext uri="{96DAC541-7B7A-43D3-8B79-37D633B846F1}">
                  <asvg:svgBlip xmlns:asvg="http://schemas.microsoft.com/office/drawing/2016/SVG/main" r:embed="rId6"/>
                </a:ext>
              </a:extLst>
            </a:blip>
            <a:stretch>
              <a:fillRect l="0" t="-542230" r="0" b="0"/>
            </a:stretch>
          </a:blipFill>
        </p:spPr>
      </p:sp>
      <p:sp>
        <p:nvSpPr>
          <p:cNvPr name="TextBox 5" id="5"/>
          <p:cNvSpPr txBox="true"/>
          <p:nvPr/>
        </p:nvSpPr>
        <p:spPr>
          <a:xfrm rot="0">
            <a:off x="9289414" y="1082004"/>
            <a:ext cx="4903239" cy="1184275"/>
          </a:xfrm>
          <a:prstGeom prst="rect">
            <a:avLst/>
          </a:prstGeom>
        </p:spPr>
        <p:txBody>
          <a:bodyPr anchor="t" rtlCol="false" tIns="0" lIns="0" bIns="0" rIns="0">
            <a:spAutoFit/>
          </a:bodyPr>
          <a:lstStyle/>
          <a:p>
            <a:pPr algn="l">
              <a:lnSpc>
                <a:spcPts val="9200"/>
              </a:lnSpc>
            </a:pPr>
            <a:r>
              <a:rPr lang="en-US" sz="8000" b="true">
                <a:solidFill>
                  <a:srgbClr val="FFFFFF"/>
                </a:solidFill>
                <a:latin typeface="TT Norms Bold"/>
                <a:ea typeface="TT Norms Bold"/>
                <a:cs typeface="TT Norms Bold"/>
                <a:sym typeface="TT Norms Bold"/>
              </a:rPr>
              <a:t>AGENDA</a:t>
            </a:r>
          </a:p>
        </p:txBody>
      </p:sp>
      <p:grpSp>
        <p:nvGrpSpPr>
          <p:cNvPr name="Group 6" id="6"/>
          <p:cNvGrpSpPr/>
          <p:nvPr/>
        </p:nvGrpSpPr>
        <p:grpSpPr>
          <a:xfrm rot="0">
            <a:off x="-1771403" y="-691391"/>
            <a:ext cx="10361816" cy="2957669"/>
            <a:chOff x="0" y="0"/>
            <a:chExt cx="1826053" cy="521227"/>
          </a:xfrm>
        </p:grpSpPr>
        <p:sp>
          <p:nvSpPr>
            <p:cNvPr name="Freeform 7" id="7"/>
            <p:cNvSpPr/>
            <p:nvPr/>
          </p:nvSpPr>
          <p:spPr>
            <a:xfrm flipH="false" flipV="false" rot="0">
              <a:off x="15974" y="4226"/>
              <a:ext cx="1794105" cy="517001"/>
            </a:xfrm>
            <a:custGeom>
              <a:avLst/>
              <a:gdLst/>
              <a:ahLst/>
              <a:cxnLst/>
              <a:rect r="r" b="b" t="t" l="l"/>
              <a:pathLst>
                <a:path h="517001" w="1794105">
                  <a:moveTo>
                    <a:pt x="916519" y="6887"/>
                  </a:moveTo>
                  <a:lnTo>
                    <a:pt x="1790613" y="505889"/>
                  </a:lnTo>
                  <a:cubicBezTo>
                    <a:pt x="1792956" y="507226"/>
                    <a:pt x="1794105" y="509972"/>
                    <a:pt x="1793413" y="512579"/>
                  </a:cubicBezTo>
                  <a:cubicBezTo>
                    <a:pt x="1792721" y="515186"/>
                    <a:pt x="1790362" y="517001"/>
                    <a:pt x="1787665" y="517001"/>
                  </a:cubicBezTo>
                  <a:lnTo>
                    <a:pt x="6441" y="517001"/>
                  </a:lnTo>
                  <a:cubicBezTo>
                    <a:pt x="3743" y="517001"/>
                    <a:pt x="1384" y="515186"/>
                    <a:pt x="692" y="512579"/>
                  </a:cubicBezTo>
                  <a:cubicBezTo>
                    <a:pt x="0" y="509972"/>
                    <a:pt x="1150" y="507226"/>
                    <a:pt x="3492" y="505889"/>
                  </a:cubicBezTo>
                  <a:lnTo>
                    <a:pt x="877587" y="6887"/>
                  </a:lnTo>
                  <a:cubicBezTo>
                    <a:pt x="889650" y="0"/>
                    <a:pt x="904455" y="0"/>
                    <a:pt x="916519" y="6887"/>
                  </a:cubicBezTo>
                  <a:close/>
                </a:path>
              </a:pathLst>
            </a:custGeom>
            <a:solidFill>
              <a:srgbClr val="A02321">
                <a:alpha val="89804"/>
              </a:srgbClr>
            </a:solidFill>
          </p:spPr>
        </p:sp>
        <p:sp>
          <p:nvSpPr>
            <p:cNvPr name="TextBox 8" id="8"/>
            <p:cNvSpPr txBox="true"/>
            <p:nvPr/>
          </p:nvSpPr>
          <p:spPr>
            <a:xfrm>
              <a:off x="285321" y="175323"/>
              <a:ext cx="1255412" cy="308673"/>
            </a:xfrm>
            <a:prstGeom prst="rect">
              <a:avLst/>
            </a:prstGeom>
          </p:spPr>
          <p:txBody>
            <a:bodyPr anchor="ctr" rtlCol="false" tIns="50800" lIns="50800" bIns="50800" rIns="50800"/>
            <a:lstStyle/>
            <a:p>
              <a:pPr algn="ctr">
                <a:lnSpc>
                  <a:spcPts val="3750"/>
                </a:lnSpc>
              </a:pPr>
            </a:p>
          </p:txBody>
        </p:sp>
      </p:grpSp>
      <p:grpSp>
        <p:nvGrpSpPr>
          <p:cNvPr name="Group 9" id="9"/>
          <p:cNvGrpSpPr/>
          <p:nvPr/>
        </p:nvGrpSpPr>
        <p:grpSpPr>
          <a:xfrm rot="0">
            <a:off x="-1287945" y="-1005277"/>
            <a:ext cx="9394899" cy="2511008"/>
            <a:chOff x="0" y="0"/>
            <a:chExt cx="1455516" cy="389021"/>
          </a:xfrm>
        </p:grpSpPr>
        <p:sp>
          <p:nvSpPr>
            <p:cNvPr name="Freeform 10" id="10"/>
            <p:cNvSpPr/>
            <p:nvPr/>
          </p:nvSpPr>
          <p:spPr>
            <a:xfrm flipH="false" flipV="false" rot="0">
              <a:off x="0" y="0"/>
              <a:ext cx="1455516" cy="389021"/>
            </a:xfrm>
            <a:custGeom>
              <a:avLst/>
              <a:gdLst/>
              <a:ahLst/>
              <a:cxnLst/>
              <a:rect r="r" b="b" t="t" l="l"/>
              <a:pathLst>
                <a:path h="389021" w="1455516">
                  <a:moveTo>
                    <a:pt x="0" y="0"/>
                  </a:moveTo>
                  <a:lnTo>
                    <a:pt x="1455516" y="0"/>
                  </a:lnTo>
                  <a:lnTo>
                    <a:pt x="1455516" y="389021"/>
                  </a:lnTo>
                  <a:lnTo>
                    <a:pt x="0" y="389021"/>
                  </a:lnTo>
                  <a:close/>
                </a:path>
              </a:pathLst>
            </a:custGeom>
            <a:blipFill>
              <a:blip r:embed="rId7"/>
              <a:stretch>
                <a:fillRect l="0" t="-6453" r="0" b="-142354"/>
              </a:stretch>
            </a:blipFill>
          </p:spPr>
        </p:sp>
      </p:grpSp>
      <p:grpSp>
        <p:nvGrpSpPr>
          <p:cNvPr name="Group 11" id="11"/>
          <p:cNvGrpSpPr/>
          <p:nvPr/>
        </p:nvGrpSpPr>
        <p:grpSpPr>
          <a:xfrm rot="0">
            <a:off x="5873230" y="-429546"/>
            <a:ext cx="9272041" cy="3541681"/>
            <a:chOff x="0" y="0"/>
            <a:chExt cx="930920" cy="355587"/>
          </a:xfrm>
        </p:grpSpPr>
        <p:sp>
          <p:nvSpPr>
            <p:cNvPr name="Freeform 12" id="12"/>
            <p:cNvSpPr/>
            <p:nvPr/>
          </p:nvSpPr>
          <p:spPr>
            <a:xfrm flipH="false" flipV="false" rot="0">
              <a:off x="0" y="0"/>
              <a:ext cx="930920" cy="355587"/>
            </a:xfrm>
            <a:custGeom>
              <a:avLst/>
              <a:gdLst/>
              <a:ahLst/>
              <a:cxnLst/>
              <a:rect r="r" b="b" t="t" l="l"/>
              <a:pathLst>
                <a:path h="355587" w="930920">
                  <a:moveTo>
                    <a:pt x="727720" y="0"/>
                  </a:moveTo>
                  <a:lnTo>
                    <a:pt x="0" y="0"/>
                  </a:lnTo>
                  <a:lnTo>
                    <a:pt x="203200" y="355587"/>
                  </a:lnTo>
                  <a:lnTo>
                    <a:pt x="930920" y="355587"/>
                  </a:lnTo>
                  <a:lnTo>
                    <a:pt x="727720" y="0"/>
                  </a:lnTo>
                  <a:close/>
                </a:path>
              </a:pathLst>
            </a:custGeom>
            <a:solidFill>
              <a:srgbClr val="FFFFFF"/>
            </a:solidFill>
          </p:spPr>
        </p:sp>
        <p:sp>
          <p:nvSpPr>
            <p:cNvPr name="TextBox 13" id="13"/>
            <p:cNvSpPr txBox="true"/>
            <p:nvPr/>
          </p:nvSpPr>
          <p:spPr>
            <a:xfrm>
              <a:off x="101600" y="-66675"/>
              <a:ext cx="727720" cy="422262"/>
            </a:xfrm>
            <a:prstGeom prst="rect">
              <a:avLst/>
            </a:prstGeom>
          </p:spPr>
          <p:txBody>
            <a:bodyPr anchor="ctr" rtlCol="false" tIns="50800" lIns="50800" bIns="50800" rIns="50800"/>
            <a:lstStyle/>
            <a:p>
              <a:pPr algn="ctr">
                <a:lnSpc>
                  <a:spcPts val="3750"/>
                </a:lnSpc>
              </a:pPr>
            </a:p>
          </p:txBody>
        </p:sp>
      </p:grpSp>
      <p:grpSp>
        <p:nvGrpSpPr>
          <p:cNvPr name="Group 14" id="14"/>
          <p:cNvGrpSpPr/>
          <p:nvPr/>
        </p:nvGrpSpPr>
        <p:grpSpPr>
          <a:xfrm rot="-10800000">
            <a:off x="4853038" y="-452608"/>
            <a:ext cx="4612179" cy="2112462"/>
            <a:chOff x="0" y="0"/>
            <a:chExt cx="812800" cy="372277"/>
          </a:xfrm>
        </p:grpSpPr>
        <p:sp>
          <p:nvSpPr>
            <p:cNvPr name="Freeform 15" id="15"/>
            <p:cNvSpPr/>
            <p:nvPr/>
          </p:nvSpPr>
          <p:spPr>
            <a:xfrm flipH="false" flipV="false" rot="0">
              <a:off x="29184" y="14766"/>
              <a:ext cx="754433" cy="357511"/>
            </a:xfrm>
            <a:custGeom>
              <a:avLst/>
              <a:gdLst/>
              <a:ahLst/>
              <a:cxnLst/>
              <a:rect r="r" b="b" t="t" l="l"/>
              <a:pathLst>
                <a:path h="357511" w="754433">
                  <a:moveTo>
                    <a:pt x="414349" y="19249"/>
                  </a:moveTo>
                  <a:lnTo>
                    <a:pt x="746483" y="323496"/>
                  </a:lnTo>
                  <a:cubicBezTo>
                    <a:pt x="752438" y="328951"/>
                    <a:pt x="754432" y="337501"/>
                    <a:pt x="751506" y="345027"/>
                  </a:cubicBezTo>
                  <a:cubicBezTo>
                    <a:pt x="748580" y="352554"/>
                    <a:pt x="741334" y="357511"/>
                    <a:pt x="733259" y="357511"/>
                  </a:cubicBezTo>
                  <a:lnTo>
                    <a:pt x="21173" y="357511"/>
                  </a:lnTo>
                  <a:cubicBezTo>
                    <a:pt x="13098" y="357511"/>
                    <a:pt x="5852" y="352554"/>
                    <a:pt x="2926" y="345027"/>
                  </a:cubicBezTo>
                  <a:cubicBezTo>
                    <a:pt x="0" y="337501"/>
                    <a:pt x="1994" y="328951"/>
                    <a:pt x="7949" y="323496"/>
                  </a:cubicBezTo>
                  <a:lnTo>
                    <a:pt x="340083" y="19249"/>
                  </a:lnTo>
                  <a:cubicBezTo>
                    <a:pt x="361097" y="0"/>
                    <a:pt x="393336" y="0"/>
                    <a:pt x="414349" y="19249"/>
                  </a:cubicBezTo>
                  <a:close/>
                </a:path>
              </a:pathLst>
            </a:custGeom>
            <a:solidFill>
              <a:srgbClr val="F5ED62">
                <a:alpha val="89804"/>
              </a:srgbClr>
            </a:solidFill>
          </p:spPr>
        </p:sp>
        <p:sp>
          <p:nvSpPr>
            <p:cNvPr name="TextBox 16" id="16"/>
            <p:cNvSpPr txBox="true"/>
            <p:nvPr/>
          </p:nvSpPr>
          <p:spPr>
            <a:xfrm>
              <a:off x="127000" y="106168"/>
              <a:ext cx="558800" cy="239518"/>
            </a:xfrm>
            <a:prstGeom prst="rect">
              <a:avLst/>
            </a:prstGeom>
          </p:spPr>
          <p:txBody>
            <a:bodyPr anchor="ctr" rtlCol="false" tIns="50800" lIns="50800" bIns="50800" rIns="50800"/>
            <a:lstStyle/>
            <a:p>
              <a:pPr algn="ctr">
                <a:lnSpc>
                  <a:spcPts val="3750"/>
                </a:lnSpc>
              </a:pPr>
            </a:p>
          </p:txBody>
        </p:sp>
      </p:grpSp>
      <p:grpSp>
        <p:nvGrpSpPr>
          <p:cNvPr name="Group 17" id="17"/>
          <p:cNvGrpSpPr/>
          <p:nvPr/>
        </p:nvGrpSpPr>
        <p:grpSpPr>
          <a:xfrm rot="0">
            <a:off x="6158093" y="-420021"/>
            <a:ext cx="14319000" cy="1925752"/>
            <a:chOff x="0" y="0"/>
            <a:chExt cx="1437638" cy="193347"/>
          </a:xfrm>
        </p:grpSpPr>
        <p:sp>
          <p:nvSpPr>
            <p:cNvPr name="Freeform 18" id="18"/>
            <p:cNvSpPr/>
            <p:nvPr/>
          </p:nvSpPr>
          <p:spPr>
            <a:xfrm flipH="false" flipV="false" rot="0">
              <a:off x="9215" y="0"/>
              <a:ext cx="1419208" cy="193347"/>
            </a:xfrm>
            <a:custGeom>
              <a:avLst/>
              <a:gdLst/>
              <a:ahLst/>
              <a:cxnLst/>
              <a:rect r="r" b="b" t="t" l="l"/>
              <a:pathLst>
                <a:path h="193347" w="1419208">
                  <a:moveTo>
                    <a:pt x="1209003" y="0"/>
                  </a:moveTo>
                  <a:lnTo>
                    <a:pt x="7005" y="0"/>
                  </a:lnTo>
                  <a:cubicBezTo>
                    <a:pt x="4353" y="0"/>
                    <a:pt x="1969" y="1615"/>
                    <a:pt x="985" y="4077"/>
                  </a:cubicBezTo>
                  <a:cubicBezTo>
                    <a:pt x="0" y="6540"/>
                    <a:pt x="615" y="9353"/>
                    <a:pt x="2536" y="11181"/>
                  </a:cubicBezTo>
                  <a:lnTo>
                    <a:pt x="182234" y="182166"/>
                  </a:lnTo>
                  <a:cubicBezTo>
                    <a:pt x="189778" y="189344"/>
                    <a:pt x="199792" y="193347"/>
                    <a:pt x="210205" y="193347"/>
                  </a:cubicBezTo>
                  <a:lnTo>
                    <a:pt x="1412203" y="193347"/>
                  </a:lnTo>
                  <a:cubicBezTo>
                    <a:pt x="1414855" y="193347"/>
                    <a:pt x="1417240" y="191732"/>
                    <a:pt x="1418224" y="189270"/>
                  </a:cubicBezTo>
                  <a:cubicBezTo>
                    <a:pt x="1419208" y="186807"/>
                    <a:pt x="1418594" y="183994"/>
                    <a:pt x="1416673" y="182166"/>
                  </a:cubicBezTo>
                  <a:lnTo>
                    <a:pt x="1236974" y="11181"/>
                  </a:lnTo>
                  <a:cubicBezTo>
                    <a:pt x="1229431" y="4003"/>
                    <a:pt x="1219416" y="0"/>
                    <a:pt x="1209003" y="0"/>
                  </a:cubicBezTo>
                  <a:close/>
                </a:path>
              </a:pathLst>
            </a:custGeom>
            <a:solidFill>
              <a:srgbClr val="1D7363"/>
            </a:solidFill>
          </p:spPr>
        </p:sp>
        <p:sp>
          <p:nvSpPr>
            <p:cNvPr name="TextBox 19" id="19"/>
            <p:cNvSpPr txBox="true"/>
            <p:nvPr/>
          </p:nvSpPr>
          <p:spPr>
            <a:xfrm>
              <a:off x="101600" y="-66675"/>
              <a:ext cx="1234438" cy="260022"/>
            </a:xfrm>
            <a:prstGeom prst="rect">
              <a:avLst/>
            </a:prstGeom>
          </p:spPr>
          <p:txBody>
            <a:bodyPr anchor="ctr" rtlCol="false" tIns="50800" lIns="50800" bIns="50800" rIns="50800"/>
            <a:lstStyle/>
            <a:p>
              <a:pPr algn="ctr">
                <a:lnSpc>
                  <a:spcPts val="3750"/>
                </a:lnSpc>
              </a:pPr>
            </a:p>
          </p:txBody>
        </p:sp>
      </p:grpSp>
      <p:sp>
        <p:nvSpPr>
          <p:cNvPr name="Freeform 20" id="20"/>
          <p:cNvSpPr/>
          <p:nvPr/>
        </p:nvSpPr>
        <p:spPr>
          <a:xfrm flipH="true" flipV="false" rot="2513844">
            <a:off x="13393500" y="-665480"/>
            <a:ext cx="6677500" cy="2612572"/>
          </a:xfrm>
          <a:custGeom>
            <a:avLst/>
            <a:gdLst/>
            <a:ahLst/>
            <a:cxnLst/>
            <a:rect r="r" b="b" t="t" l="l"/>
            <a:pathLst>
              <a:path h="2612572" w="6677500">
                <a:moveTo>
                  <a:pt x="6677500" y="0"/>
                </a:moveTo>
                <a:lnTo>
                  <a:pt x="0" y="0"/>
                </a:lnTo>
                <a:lnTo>
                  <a:pt x="0" y="2612572"/>
                </a:lnTo>
                <a:lnTo>
                  <a:pt x="6677500" y="2612572"/>
                </a:lnTo>
                <a:lnTo>
                  <a:pt x="667750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7348269" y="7063441"/>
            <a:ext cx="2057400" cy="807530"/>
          </a:xfrm>
          <a:custGeom>
            <a:avLst/>
            <a:gdLst/>
            <a:ahLst/>
            <a:cxnLst/>
            <a:rect r="r" b="b" t="t" l="l"/>
            <a:pathLst>
              <a:path h="807530" w="2057400">
                <a:moveTo>
                  <a:pt x="0" y="0"/>
                </a:moveTo>
                <a:lnTo>
                  <a:pt x="2057400" y="0"/>
                </a:lnTo>
                <a:lnTo>
                  <a:pt x="2057400" y="807529"/>
                </a:lnTo>
                <a:lnTo>
                  <a:pt x="0" y="8075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2319988" y="1524781"/>
            <a:ext cx="8791508" cy="720874"/>
          </a:xfrm>
          <a:prstGeom prst="rect">
            <a:avLst/>
          </a:prstGeom>
        </p:spPr>
        <p:txBody>
          <a:bodyPr anchor="t" rtlCol="false" tIns="0" lIns="0" bIns="0" rIns="0">
            <a:spAutoFit/>
          </a:bodyPr>
          <a:lstStyle/>
          <a:p>
            <a:pPr algn="ctr">
              <a:lnSpc>
                <a:spcPts val="2874"/>
              </a:lnSpc>
            </a:pPr>
            <a:r>
              <a:rPr lang="en-US" sz="2499" b="true">
                <a:solidFill>
                  <a:srgbClr val="FFFFFF"/>
                </a:solidFill>
                <a:latin typeface="TT Norms Bold"/>
                <a:ea typeface="TT Norms Bold"/>
                <a:cs typeface="TT Norms Bold"/>
                <a:sym typeface="TT Norms Bold"/>
              </a:rPr>
              <a:t>Bagian Pertama</a:t>
            </a:r>
          </a:p>
          <a:p>
            <a:pPr algn="ctr">
              <a:lnSpc>
                <a:spcPts val="2874"/>
              </a:lnSpc>
            </a:pPr>
            <a:r>
              <a:rPr lang="en-US" sz="2499" b="true">
                <a:solidFill>
                  <a:srgbClr val="FFFFFF"/>
                </a:solidFill>
                <a:latin typeface="TT Norms Bold"/>
                <a:ea typeface="TT Norms Bold"/>
                <a:cs typeface="TT Norms Bold"/>
                <a:sym typeface="TT Norms Bold"/>
              </a:rPr>
              <a:t>Pengurus Harian</a:t>
            </a:r>
          </a:p>
        </p:txBody>
      </p:sp>
      <p:sp>
        <p:nvSpPr>
          <p:cNvPr name="TextBox 23" id="23"/>
          <p:cNvSpPr txBox="true"/>
          <p:nvPr/>
        </p:nvSpPr>
        <p:spPr>
          <a:xfrm rot="0">
            <a:off x="7197227" y="1381906"/>
            <a:ext cx="2489434" cy="946076"/>
          </a:xfrm>
          <a:prstGeom prst="rect">
            <a:avLst/>
          </a:prstGeom>
        </p:spPr>
        <p:txBody>
          <a:bodyPr anchor="t" rtlCol="false" tIns="0" lIns="0" bIns="0" rIns="0">
            <a:spAutoFit/>
          </a:bodyPr>
          <a:lstStyle/>
          <a:p>
            <a:pPr algn="ctr">
              <a:lnSpc>
                <a:spcPts val="4999"/>
              </a:lnSpc>
            </a:pPr>
            <a:r>
              <a:rPr lang="en-US" sz="2499" b="true">
                <a:solidFill>
                  <a:srgbClr val="23403D"/>
                </a:solidFill>
                <a:latin typeface="TT Norms Bold"/>
                <a:ea typeface="TT Norms Bold"/>
                <a:cs typeface="TT Norms Bold"/>
                <a:sym typeface="TT Norms Bold"/>
              </a:rPr>
              <a:t>Pasal 4</a:t>
            </a:r>
          </a:p>
          <a:p>
            <a:pPr algn="ctr">
              <a:lnSpc>
                <a:spcPts val="1249"/>
              </a:lnSpc>
            </a:pPr>
            <a:r>
              <a:rPr lang="en-US" b="true" sz="2499">
                <a:solidFill>
                  <a:srgbClr val="23403D"/>
                </a:solidFill>
                <a:latin typeface="TT Norms Bold"/>
                <a:ea typeface="TT Norms Bold"/>
                <a:cs typeface="TT Norms Bold"/>
                <a:sym typeface="TT Norms Bold"/>
              </a:rPr>
              <a:t>Ketua</a:t>
            </a:r>
          </a:p>
        </p:txBody>
      </p:sp>
      <p:sp>
        <p:nvSpPr>
          <p:cNvPr name="TextBox 24" id="24"/>
          <p:cNvSpPr txBox="true"/>
          <p:nvPr/>
        </p:nvSpPr>
        <p:spPr>
          <a:xfrm rot="0">
            <a:off x="8467792" y="199428"/>
            <a:ext cx="8791508" cy="1168326"/>
          </a:xfrm>
          <a:prstGeom prst="rect">
            <a:avLst/>
          </a:prstGeom>
        </p:spPr>
        <p:txBody>
          <a:bodyPr anchor="t" rtlCol="false" tIns="0" lIns="0" bIns="0" rIns="0">
            <a:spAutoFit/>
          </a:bodyPr>
          <a:lstStyle/>
          <a:p>
            <a:pPr algn="ctr">
              <a:lnSpc>
                <a:spcPts val="4599"/>
              </a:lnSpc>
            </a:pPr>
            <a:r>
              <a:rPr lang="en-US" b="true" sz="3999">
                <a:solidFill>
                  <a:srgbClr val="FFFFFF"/>
                </a:solidFill>
                <a:latin typeface="TT Norms Bold"/>
                <a:ea typeface="TT Norms Bold"/>
                <a:cs typeface="TT Norms Bold"/>
                <a:sym typeface="TT Norms Bold"/>
              </a:rPr>
              <a:t>BAB II</a:t>
            </a:r>
          </a:p>
          <a:p>
            <a:pPr algn="ctr">
              <a:lnSpc>
                <a:spcPts val="4599"/>
              </a:lnSpc>
            </a:pPr>
            <a:r>
              <a:rPr lang="en-US" b="true" sz="3999">
                <a:solidFill>
                  <a:srgbClr val="FFFFFF"/>
                </a:solidFill>
                <a:latin typeface="TT Norms Bold"/>
                <a:ea typeface="TT Norms Bold"/>
                <a:cs typeface="TT Norms Bold"/>
                <a:sym typeface="TT Norms Bold"/>
              </a:rPr>
              <a:t>TUGAS DAN FUNGSI</a:t>
            </a:r>
          </a:p>
        </p:txBody>
      </p:sp>
      <p:sp>
        <p:nvSpPr>
          <p:cNvPr name="TextBox 25" id="25"/>
          <p:cNvSpPr txBox="true"/>
          <p:nvPr/>
        </p:nvSpPr>
        <p:spPr>
          <a:xfrm rot="0">
            <a:off x="817818" y="2520821"/>
            <a:ext cx="14578273" cy="849429"/>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Untuk kelancaran dan optimalisasi pelaks</a:t>
            </a:r>
            <a:r>
              <a:rPr lang="en-US" sz="2299">
                <a:solidFill>
                  <a:srgbClr val="23403D"/>
                </a:solidFill>
                <a:latin typeface="TT Norms"/>
                <a:ea typeface="TT Norms"/>
                <a:cs typeface="TT Norms"/>
                <a:sym typeface="TT Norms"/>
              </a:rPr>
              <a:t>anaan program organisasi, para Ketua mengkoordinasikan pelaksanaan </a:t>
            </a:r>
          </a:p>
          <a:p>
            <a:pPr algn="l">
              <a:lnSpc>
                <a:spcPts val="3495"/>
              </a:lnSpc>
            </a:pPr>
            <a:r>
              <a:rPr lang="en-US" sz="2299">
                <a:solidFill>
                  <a:srgbClr val="23403D"/>
                </a:solidFill>
                <a:latin typeface="TT Norms"/>
                <a:ea typeface="TT Norms"/>
                <a:cs typeface="TT Norms"/>
                <a:sym typeface="TT Norms"/>
              </a:rPr>
              <a:t>program departemen:</a:t>
            </a:r>
          </a:p>
        </p:txBody>
      </p:sp>
      <p:sp>
        <p:nvSpPr>
          <p:cNvPr name="TextBox 26" id="26"/>
          <p:cNvSpPr txBox="true"/>
          <p:nvPr/>
        </p:nvSpPr>
        <p:spPr>
          <a:xfrm rot="0">
            <a:off x="342675" y="2429419"/>
            <a:ext cx="572364" cy="2050669"/>
          </a:xfrm>
          <a:prstGeom prst="rect">
            <a:avLst/>
          </a:prstGeom>
        </p:spPr>
        <p:txBody>
          <a:bodyPr anchor="t" rtlCol="false" tIns="0" lIns="0" bIns="0" rIns="0">
            <a:spAutoFit/>
          </a:bodyPr>
          <a:lstStyle/>
          <a:p>
            <a:pPr algn="l">
              <a:lnSpc>
                <a:spcPts val="4162"/>
              </a:lnSpc>
            </a:pPr>
            <a:r>
              <a:rPr lang="en-US" sz="2299">
                <a:solidFill>
                  <a:srgbClr val="23403D"/>
                </a:solidFill>
                <a:latin typeface="TT Norms"/>
                <a:ea typeface="TT Norms"/>
                <a:cs typeface="TT Norms"/>
                <a:sym typeface="TT Norms"/>
              </a:rPr>
              <a:t>(4)</a:t>
            </a:r>
          </a:p>
          <a:p>
            <a:pPr algn="l">
              <a:lnSpc>
                <a:spcPts val="4162"/>
              </a:lnSpc>
            </a:pPr>
          </a:p>
          <a:p>
            <a:pPr algn="l">
              <a:lnSpc>
                <a:spcPts val="4162"/>
              </a:lnSpc>
            </a:pPr>
          </a:p>
          <a:p>
            <a:pPr algn="l">
              <a:lnSpc>
                <a:spcPts val="4162"/>
              </a:lnSpc>
            </a:pPr>
          </a:p>
        </p:txBody>
      </p:sp>
      <p:sp>
        <p:nvSpPr>
          <p:cNvPr name="TextBox 27" id="27"/>
          <p:cNvSpPr txBox="true"/>
          <p:nvPr/>
        </p:nvSpPr>
        <p:spPr>
          <a:xfrm rot="0">
            <a:off x="813401" y="3493623"/>
            <a:ext cx="572364" cy="6106782"/>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a.</a:t>
            </a:r>
          </a:p>
          <a:p>
            <a:pPr algn="l">
              <a:lnSpc>
                <a:spcPts val="3495"/>
              </a:lnSpc>
            </a:pPr>
          </a:p>
          <a:p>
            <a:pPr algn="l">
              <a:lnSpc>
                <a:spcPts val="3495"/>
              </a:lnSpc>
            </a:pPr>
            <a:r>
              <a:rPr lang="en-US" sz="2299">
                <a:solidFill>
                  <a:srgbClr val="23403D"/>
                </a:solidFill>
                <a:latin typeface="TT Norms"/>
                <a:ea typeface="TT Norms"/>
                <a:cs typeface="TT Norms"/>
                <a:sym typeface="TT Norms"/>
              </a:rPr>
              <a:t>b.</a:t>
            </a:r>
          </a:p>
          <a:p>
            <a:pPr algn="l">
              <a:lnSpc>
                <a:spcPts val="3495"/>
              </a:lnSpc>
            </a:pPr>
            <a:r>
              <a:rPr lang="en-US" sz="2299">
                <a:solidFill>
                  <a:srgbClr val="23403D"/>
                </a:solidFill>
                <a:latin typeface="TT Norms"/>
                <a:ea typeface="TT Norms"/>
                <a:cs typeface="TT Norms"/>
                <a:sym typeface="TT Norms"/>
              </a:rPr>
              <a:t>c.</a:t>
            </a:r>
          </a:p>
          <a:p>
            <a:pPr algn="l">
              <a:lnSpc>
                <a:spcPts val="3495"/>
              </a:lnSpc>
            </a:pPr>
          </a:p>
          <a:p>
            <a:pPr algn="l">
              <a:lnSpc>
                <a:spcPts val="3495"/>
              </a:lnSpc>
            </a:pPr>
            <a:r>
              <a:rPr lang="en-US" sz="2299">
                <a:solidFill>
                  <a:srgbClr val="23403D"/>
                </a:solidFill>
                <a:latin typeface="TT Norms"/>
                <a:ea typeface="TT Norms"/>
                <a:cs typeface="TT Norms"/>
                <a:sym typeface="TT Norms"/>
              </a:rPr>
              <a:t>d.</a:t>
            </a:r>
          </a:p>
          <a:p>
            <a:pPr algn="l">
              <a:lnSpc>
                <a:spcPts val="3495"/>
              </a:lnSpc>
            </a:pPr>
            <a:r>
              <a:rPr lang="en-US" sz="2299">
                <a:solidFill>
                  <a:srgbClr val="23403D"/>
                </a:solidFill>
                <a:latin typeface="TT Norms"/>
                <a:ea typeface="TT Norms"/>
                <a:cs typeface="TT Norms"/>
                <a:sym typeface="TT Norms"/>
              </a:rPr>
              <a:t>e.</a:t>
            </a:r>
          </a:p>
          <a:p>
            <a:pPr algn="l">
              <a:lnSpc>
                <a:spcPts val="3495"/>
              </a:lnSpc>
            </a:pPr>
            <a:r>
              <a:rPr lang="en-US" sz="2299">
                <a:solidFill>
                  <a:srgbClr val="23403D"/>
                </a:solidFill>
                <a:latin typeface="TT Norms"/>
                <a:ea typeface="TT Norms"/>
                <a:cs typeface="TT Norms"/>
                <a:sym typeface="TT Norms"/>
              </a:rPr>
              <a:t>f.</a:t>
            </a:r>
          </a:p>
          <a:p>
            <a:pPr algn="l">
              <a:lnSpc>
                <a:spcPts val="3495"/>
              </a:lnSpc>
            </a:pPr>
          </a:p>
          <a:p>
            <a:pPr algn="l">
              <a:lnSpc>
                <a:spcPts val="3495"/>
              </a:lnSpc>
            </a:pPr>
            <a:r>
              <a:rPr lang="en-US" sz="2299">
                <a:solidFill>
                  <a:srgbClr val="23403D"/>
                </a:solidFill>
                <a:latin typeface="TT Norms"/>
                <a:ea typeface="TT Norms"/>
                <a:cs typeface="TT Norms"/>
                <a:sym typeface="TT Norms"/>
              </a:rPr>
              <a:t>g.</a:t>
            </a:r>
          </a:p>
          <a:p>
            <a:pPr algn="l">
              <a:lnSpc>
                <a:spcPts val="3495"/>
              </a:lnSpc>
            </a:pPr>
            <a:r>
              <a:rPr lang="en-US" sz="2299">
                <a:solidFill>
                  <a:srgbClr val="23403D"/>
                </a:solidFill>
                <a:latin typeface="TT Norms"/>
                <a:ea typeface="TT Norms"/>
                <a:cs typeface="TT Norms"/>
                <a:sym typeface="TT Norms"/>
              </a:rPr>
              <a:t>h.</a:t>
            </a:r>
          </a:p>
          <a:p>
            <a:pPr algn="l">
              <a:lnSpc>
                <a:spcPts val="3495"/>
              </a:lnSpc>
            </a:pPr>
          </a:p>
          <a:p>
            <a:pPr algn="l">
              <a:lnSpc>
                <a:spcPts val="3495"/>
              </a:lnSpc>
            </a:pPr>
            <a:r>
              <a:rPr lang="en-US" sz="2299">
                <a:solidFill>
                  <a:srgbClr val="23403D"/>
                </a:solidFill>
                <a:latin typeface="TT Norms"/>
                <a:ea typeface="TT Norms"/>
                <a:cs typeface="TT Norms"/>
                <a:sym typeface="TT Norms"/>
              </a:rPr>
              <a:t>i.</a:t>
            </a:r>
          </a:p>
          <a:p>
            <a:pPr algn="l">
              <a:lnSpc>
                <a:spcPts val="3495"/>
              </a:lnSpc>
            </a:pPr>
            <a:r>
              <a:rPr lang="en-US" sz="2299">
                <a:solidFill>
                  <a:srgbClr val="23403D"/>
                </a:solidFill>
                <a:latin typeface="TT Norms"/>
                <a:ea typeface="TT Norms"/>
                <a:cs typeface="TT Norms"/>
                <a:sym typeface="TT Norms"/>
              </a:rPr>
              <a:t>j.</a:t>
            </a:r>
          </a:p>
        </p:txBody>
      </p:sp>
      <p:sp>
        <p:nvSpPr>
          <p:cNvPr name="TextBox 28" id="28"/>
          <p:cNvSpPr txBox="true"/>
          <p:nvPr/>
        </p:nvSpPr>
        <p:spPr>
          <a:xfrm rot="0">
            <a:off x="1099583" y="3511903"/>
            <a:ext cx="16750318" cy="6106782"/>
          </a:xfrm>
          <a:prstGeom prst="rect">
            <a:avLst/>
          </a:prstGeom>
        </p:spPr>
        <p:txBody>
          <a:bodyPr anchor="t" rtlCol="false" tIns="0" lIns="0" bIns="0" rIns="0">
            <a:spAutoFit/>
          </a:bodyPr>
          <a:lstStyle/>
          <a:p>
            <a:pPr algn="l">
              <a:lnSpc>
                <a:spcPts val="3495"/>
              </a:lnSpc>
            </a:pPr>
            <a:r>
              <a:rPr lang="en-US" sz="2299">
                <a:solidFill>
                  <a:srgbClr val="23403D"/>
                </a:solidFill>
                <a:latin typeface="TT Norms"/>
                <a:ea typeface="TT Norms"/>
                <a:cs typeface="TT Norms"/>
                <a:sym typeface="TT Norms"/>
              </a:rPr>
              <a:t>Ketua I mengkoordinasikan Departemen Pembinaan dan Pengembangan Lembaga Pendidikan dan Departemen Penelitian dan Pengabdian Masyarakat.</a:t>
            </a:r>
          </a:p>
          <a:p>
            <a:pPr algn="l">
              <a:lnSpc>
                <a:spcPts val="3495"/>
              </a:lnSpc>
            </a:pP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etua II mengkoordinasikan Departemen Keanggotaan dan Digitalisasi Organisasi dan Departemen Kaderisasi dan Organisasi</a:t>
            </a:r>
          </a:p>
          <a:p>
            <a:pPr algn="l">
              <a:lnSpc>
                <a:spcPts val="3495"/>
              </a:lnSpc>
            </a:pPr>
            <a:r>
              <a:rPr lang="en-US" sz="2299">
                <a:solidFill>
                  <a:srgbClr val="23403D"/>
                </a:solidFill>
                <a:latin typeface="TT Norms"/>
                <a:ea typeface="TT Norms"/>
                <a:cs typeface="TT Norms"/>
                <a:sym typeface="TT Norms"/>
              </a:rPr>
              <a:t>Ketua III mengkoordinasikan Departemen Kerja Sama dan Pengembangan Usaha dan Departemen Hubungan Dalam dan Luar Negeri.</a:t>
            </a:r>
          </a:p>
          <a:p>
            <a:pPr algn="l">
              <a:lnSpc>
                <a:spcPts val="3495"/>
              </a:lnSpc>
            </a:pPr>
            <a:r>
              <a:rPr lang="en-US" sz="2299">
                <a:solidFill>
                  <a:srgbClr val="23403D"/>
                </a:solidFill>
                <a:latin typeface="TT Norms"/>
                <a:ea typeface="TT Norms"/>
                <a:cs typeface="TT Norms"/>
                <a:sym typeface="TT Norms"/>
              </a:rPr>
              <a:t>Ketua IV mengkoordinasikan Departemen Pembinaan Mental dan Karakter Bangsa.</a:t>
            </a:r>
          </a:p>
          <a:p>
            <a:pPr algn="l">
              <a:lnSpc>
                <a:spcPts val="3495"/>
              </a:lnSpc>
            </a:pPr>
            <a:r>
              <a:rPr lang="en-US" sz="2299">
                <a:solidFill>
                  <a:srgbClr val="23403D"/>
                </a:solidFill>
                <a:latin typeface="TT Norms"/>
                <a:ea typeface="TT Norms"/>
                <a:cs typeface="TT Norms"/>
                <a:sym typeface="TT Norms"/>
              </a:rPr>
              <a:t>Ketua V mengkoordinasikan Departemen Komunikasi dan Informasi.</a:t>
            </a:r>
          </a:p>
          <a:p>
            <a:pPr algn="l">
              <a:lnSpc>
                <a:spcPts val="3495"/>
              </a:lnSpc>
            </a:pPr>
            <a:r>
              <a:rPr lang="en-US" sz="2299">
                <a:solidFill>
                  <a:srgbClr val="23403D"/>
                </a:solidFill>
                <a:latin typeface="TT Norms"/>
                <a:ea typeface="TT Norms"/>
                <a:cs typeface="TT Norms"/>
                <a:sym typeface="TT Norms"/>
              </a:rPr>
              <a:t>Ketua VI mengkoordinasikan Departemen Pembinaan dan Pengembangan PAUDNI, Pendidikan Khusus dan Nonformal dan Departemen Pengembangan Profesi dan Karier Guru, Pendidik dan Tenaga Kependidikan.</a:t>
            </a:r>
          </a:p>
          <a:p>
            <a:pPr algn="l">
              <a:lnSpc>
                <a:spcPts val="3495"/>
              </a:lnSpc>
            </a:pPr>
            <a:r>
              <a:rPr lang="en-US" sz="2299">
                <a:solidFill>
                  <a:srgbClr val="23403D"/>
                </a:solidFill>
                <a:latin typeface="TT Norms"/>
                <a:ea typeface="TT Norms"/>
                <a:cs typeface="TT Norms"/>
                <a:sym typeface="TT Norms"/>
              </a:rPr>
              <a:t>K</a:t>
            </a:r>
            <a:r>
              <a:rPr lang="en-US" sz="2299">
                <a:solidFill>
                  <a:srgbClr val="23403D"/>
                </a:solidFill>
                <a:latin typeface="TT Norms"/>
                <a:ea typeface="TT Norms"/>
                <a:cs typeface="TT Norms"/>
                <a:sym typeface="TT Norms"/>
              </a:rPr>
              <a:t>etua VII mengkoordinasikan Departemen Kesejahteraan dan Ketenagakerjaan.</a:t>
            </a:r>
          </a:p>
          <a:p>
            <a:pPr algn="l">
              <a:lnSpc>
                <a:spcPts val="3495"/>
              </a:lnSpc>
            </a:pPr>
            <a:r>
              <a:rPr lang="en-US" sz="2299">
                <a:solidFill>
                  <a:srgbClr val="23403D"/>
                </a:solidFill>
                <a:latin typeface="TT Norms"/>
                <a:ea typeface="TT Norms"/>
                <a:cs typeface="TT Norms"/>
                <a:sym typeface="TT Norms"/>
              </a:rPr>
              <a:t>Ketua VIII mengkoordinasikan Departemen Bantuan Hukum dan Perlindungan Profesi</a:t>
            </a:r>
            <a:r>
              <a:rPr lang="en-US" sz="2299">
                <a:solidFill>
                  <a:srgbClr val="23403D"/>
                </a:solidFill>
                <a:latin typeface="TT Norms"/>
                <a:ea typeface="TT Norms"/>
                <a:cs typeface="TT Norms"/>
                <a:sym typeface="TT Norms"/>
              </a:rPr>
              <a:t> dan Departemen Penegakan Kode Etik dan Advokasi.</a:t>
            </a:r>
          </a:p>
          <a:p>
            <a:pPr algn="l">
              <a:lnSpc>
                <a:spcPts val="3495"/>
              </a:lnSpc>
            </a:pPr>
            <a:r>
              <a:rPr lang="en-US" sz="2299">
                <a:solidFill>
                  <a:srgbClr val="23403D"/>
                </a:solidFill>
                <a:latin typeface="TT Norms"/>
                <a:ea typeface="TT Norms"/>
                <a:cs typeface="TT Norms"/>
                <a:sym typeface="TT Norms"/>
              </a:rPr>
              <a:t>Ketua IX, mengkoordinasikan Departemen Pem</a:t>
            </a:r>
            <a:r>
              <a:rPr lang="en-US" sz="2299">
                <a:solidFill>
                  <a:srgbClr val="23403D"/>
                </a:solidFill>
                <a:latin typeface="TT Norms"/>
                <a:ea typeface="TT Norms"/>
                <a:cs typeface="TT Norms"/>
                <a:sym typeface="TT Norms"/>
              </a:rPr>
              <a:t>b</a:t>
            </a:r>
            <a:r>
              <a:rPr lang="en-US" sz="2299">
                <a:solidFill>
                  <a:srgbClr val="23403D"/>
                </a:solidFill>
                <a:latin typeface="TT Norms"/>
                <a:ea typeface="TT Norms"/>
                <a:cs typeface="TT Norms"/>
                <a:sym typeface="TT Norms"/>
              </a:rPr>
              <a:t>erdayaan Perempuan.</a:t>
            </a:r>
          </a:p>
          <a:p>
            <a:pPr algn="l">
              <a:lnSpc>
                <a:spcPts val="3495"/>
              </a:lnSpc>
            </a:pPr>
            <a:r>
              <a:rPr lang="en-US" sz="2299">
                <a:solidFill>
                  <a:srgbClr val="23403D"/>
                </a:solidFill>
                <a:latin typeface="TT Norms"/>
                <a:ea typeface="TT Norms"/>
                <a:cs typeface="TT Norms"/>
                <a:sym typeface="TT Norms"/>
              </a:rPr>
              <a:t>Ketua X mengkoordinasikan Departemen Olahraga, Seni, dan Budaya</a:t>
            </a:r>
          </a:p>
        </p:txBody>
      </p:sp>
      <p:sp>
        <p:nvSpPr>
          <p:cNvPr name="TextBox 29" id="29"/>
          <p:cNvSpPr txBox="true"/>
          <p:nvPr/>
        </p:nvSpPr>
        <p:spPr>
          <a:xfrm rot="0">
            <a:off x="15865293" y="9400380"/>
            <a:ext cx="2511676" cy="463624"/>
          </a:xfrm>
          <a:prstGeom prst="rect">
            <a:avLst/>
          </a:prstGeom>
        </p:spPr>
        <p:txBody>
          <a:bodyPr anchor="t" rtlCol="false" tIns="0" lIns="0" bIns="0" rIns="0">
            <a:spAutoFit/>
          </a:bodyPr>
          <a:lstStyle/>
          <a:p>
            <a:pPr algn="l">
              <a:lnSpc>
                <a:spcPts val="4000"/>
              </a:lnSpc>
            </a:pPr>
            <a:r>
              <a:rPr lang="en-US" sz="2000" b="true">
                <a:solidFill>
                  <a:srgbClr val="23403D"/>
                </a:solidFill>
                <a:latin typeface="TT Norms Bold"/>
                <a:ea typeface="TT Norms Bold"/>
                <a:cs typeface="TT Norms Bold"/>
                <a:sym typeface="TT Norms Bold"/>
              </a:rPr>
              <a:t>Pasal 4 Lanjutan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DAGne8a0agw</dc:identifier>
  <dcterms:modified xsi:type="dcterms:W3CDTF">2011-08-01T06:04:30Z</dcterms:modified>
  <cp:revision>1</cp:revision>
  <dc:title>URAIAN TUGAS DAN TATA KERJA PENGURUS BESAR PERSATUAN GURU REPUBLIK INODONESIA MASA BAKTI XXIII TAHUN 2024-2029</dc:title>
</cp:coreProperties>
</file>